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sldIdLst>
    <p:sldId id="256" r:id="rId2"/>
    <p:sldId id="298" r:id="rId3"/>
    <p:sldId id="258" r:id="rId4"/>
    <p:sldId id="259" r:id="rId5"/>
    <p:sldId id="260" r:id="rId6"/>
    <p:sldId id="29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283" r:id="rId29"/>
    <p:sldId id="284" r:id="rId30"/>
    <p:sldId id="285" r:id="rId31"/>
    <p:sldId id="286" r:id="rId32"/>
    <p:sldId id="287" r:id="rId33"/>
    <p:sldId id="300" r:id="rId34"/>
    <p:sldId id="288" r:id="rId35"/>
    <p:sldId id="289" r:id="rId36"/>
    <p:sldId id="290" r:id="rId37"/>
    <p:sldId id="291" r:id="rId38"/>
    <p:sldId id="292" r:id="rId39"/>
    <p:sldId id="293" r:id="rId40"/>
    <p:sldId id="280" r:id="rId41"/>
    <p:sldId id="294" r:id="rId42"/>
    <p:sldId id="295" r:id="rId43"/>
    <p:sldId id="296" r:id="rId44"/>
    <p:sldId id="29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0942"/>
    <a:srgbClr val="90C2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p:scale>
          <a:sx n="66" d="100"/>
          <a:sy n="66" d="100"/>
        </p:scale>
        <p:origin x="2322" y="1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3425964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251836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86345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400272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51123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374797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236334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2119022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152820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770362-2DFB-42F9-9F59-D24DC5B45E2A}" type="datetimeFigureOut">
              <a:rPr lang="en-GB" smtClean="0"/>
              <a:t>12/03/2020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15327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770362-2DFB-42F9-9F59-D24DC5B45E2A}" type="datetimeFigureOut">
              <a:rPr lang="en-GB" smtClean="0"/>
              <a:t>12/03/2020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794141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770362-2DFB-42F9-9F59-D24DC5B45E2A}" type="datetimeFigureOut">
              <a:rPr lang="en-GB" smtClean="0"/>
              <a:t>12/03/2020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401739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770362-2DFB-42F9-9F59-D24DC5B45E2A}" type="datetimeFigureOut">
              <a:rPr lang="en-GB" smtClean="0"/>
              <a:t>12/03/2020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48753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70362-2DFB-42F9-9F59-D24DC5B45E2A}" type="datetimeFigureOut">
              <a:rPr lang="en-GB" smtClean="0"/>
              <a:t>12/03/2020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196880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C770362-2DFB-42F9-9F59-D24DC5B45E2A}" type="datetimeFigureOut">
              <a:rPr lang="en-GB" smtClean="0"/>
              <a:t>12/03/2020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128674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C770362-2DFB-42F9-9F59-D24DC5B45E2A}" type="datetimeFigureOut">
              <a:rPr lang="en-GB" smtClean="0"/>
              <a:t>12/03/2020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CE1E18-7E51-4674-B8B8-E238590D346B}" type="slidenum">
              <a:rPr lang="en-GB" smtClean="0"/>
              <a:t>‹#›</a:t>
            </a:fld>
            <a:endParaRPr lang="en-GB"/>
          </a:p>
        </p:txBody>
      </p:sp>
    </p:spTree>
    <p:extLst>
      <p:ext uri="{BB962C8B-B14F-4D97-AF65-F5344CB8AC3E}">
        <p14:creationId xmlns:p14="http://schemas.microsoft.com/office/powerpoint/2010/main" val="404640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770362-2DFB-42F9-9F59-D24DC5B45E2A}" type="datetimeFigureOut">
              <a:rPr lang="en-GB" smtClean="0"/>
              <a:t>12/03/2020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7CE1E18-7E51-4674-B8B8-E238590D346B}" type="slidenum">
              <a:rPr lang="en-GB" smtClean="0"/>
              <a:t>‹#›</a:t>
            </a:fld>
            <a:endParaRPr lang="en-GB"/>
          </a:p>
        </p:txBody>
      </p:sp>
    </p:spTree>
    <p:extLst>
      <p:ext uri="{BB962C8B-B14F-4D97-AF65-F5344CB8AC3E}">
        <p14:creationId xmlns:p14="http://schemas.microsoft.com/office/powerpoint/2010/main" val="18275801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lgpsmember.org/more/apc/extra.php"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mss.clwydpensionfund.org.uk/home/login/" TargetMode="External"/><Relationship Id="rId4" Type="http://schemas.openxmlformats.org/officeDocument/2006/relationships/hyperlink" Target="https://members.gwyneddpensionfund.wale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mss.clwydpensionfund.org.uk/" TargetMode="External"/><Relationship Id="rId7" Type="http://schemas.openxmlformats.org/officeDocument/2006/relationships/image" Target="../media/image14.png"/><Relationship Id="rId2" Type="http://schemas.openxmlformats.org/officeDocument/2006/relationships/hyperlink" Target="mailto:pensions@Flintshire.gov.uk"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gwyneddpensionfund.wales/" TargetMode="External"/><Relationship Id="rId4" Type="http://schemas.openxmlformats.org/officeDocument/2006/relationships/hyperlink" Target="mailto:pensions@Gwynedd.llyw.cymr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gov.uk/state-pension-ag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LGPS PRE-RETIREMENT COURSE</a:t>
            </a:r>
            <a:endParaRPr lang="en-GB" dirty="0"/>
          </a:p>
        </p:txBody>
      </p:sp>
      <p:sp>
        <p:nvSpPr>
          <p:cNvPr id="3" name="Subtitle 2"/>
          <p:cNvSpPr>
            <a:spLocks noGrp="1"/>
          </p:cNvSpPr>
          <p:nvPr>
            <p:ph type="subTitle" idx="1"/>
          </p:nvPr>
        </p:nvSpPr>
        <p:spPr/>
        <p:txBody>
          <a:bodyPr/>
          <a:lstStyle/>
          <a:p>
            <a:r>
              <a:rPr lang="en-GB" dirty="0" smtClean="0">
                <a:solidFill>
                  <a:srgbClr val="6D0942"/>
                </a:solidFill>
              </a:rPr>
              <a:t>Gwynedd Pension Fund &amp; Clwyd Pension Fund</a:t>
            </a:r>
            <a:endParaRPr lang="en-GB" dirty="0">
              <a:solidFill>
                <a:srgbClr val="6D0942"/>
              </a:solidFill>
            </a:endParaRPr>
          </a:p>
        </p:txBody>
      </p:sp>
      <p:pic>
        <p:nvPicPr>
          <p:cNvPr id="5" name="Picture 4"/>
          <p:cNvPicPr>
            <a:picLocks noChangeAspect="1"/>
          </p:cNvPicPr>
          <p:nvPr/>
        </p:nvPicPr>
        <p:blipFill>
          <a:blip r:embed="rId2"/>
          <a:stretch>
            <a:fillRect/>
          </a:stretch>
        </p:blipFill>
        <p:spPr>
          <a:xfrm>
            <a:off x="1081825" y="1"/>
            <a:ext cx="1872451" cy="1687132"/>
          </a:xfrm>
          <a:prstGeom prst="rect">
            <a:avLst/>
          </a:prstGeom>
        </p:spPr>
      </p:pic>
      <p:pic>
        <p:nvPicPr>
          <p:cNvPr id="6" name="Picture 5"/>
          <p:cNvPicPr>
            <a:picLocks noChangeAspect="1"/>
          </p:cNvPicPr>
          <p:nvPr/>
        </p:nvPicPr>
        <p:blipFill>
          <a:blip r:embed="rId3"/>
          <a:stretch>
            <a:fillRect/>
          </a:stretch>
        </p:blipFill>
        <p:spPr>
          <a:xfrm>
            <a:off x="7048742" y="443599"/>
            <a:ext cx="2067424" cy="864039"/>
          </a:xfrm>
          <a:prstGeom prst="rect">
            <a:avLst/>
          </a:prstGeom>
        </p:spPr>
      </p:pic>
      <p:pic>
        <p:nvPicPr>
          <p:cNvPr id="7" name="Picture 6"/>
          <p:cNvPicPr>
            <a:picLocks noChangeAspect="1"/>
          </p:cNvPicPr>
          <p:nvPr/>
        </p:nvPicPr>
        <p:blipFill>
          <a:blip r:embed="rId4"/>
          <a:stretch>
            <a:fillRect/>
          </a:stretch>
        </p:blipFill>
        <p:spPr>
          <a:xfrm>
            <a:off x="124370" y="5691128"/>
            <a:ext cx="1650817" cy="974510"/>
          </a:xfrm>
          <a:prstGeom prst="rect">
            <a:avLst/>
          </a:prstGeom>
        </p:spPr>
      </p:pic>
    </p:spTree>
    <p:extLst>
      <p:ext uri="{BB962C8B-B14F-4D97-AF65-F5344CB8AC3E}">
        <p14:creationId xmlns:p14="http://schemas.microsoft.com/office/powerpoint/2010/main" val="721598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Late Retirement</a:t>
            </a:r>
            <a:endParaRPr lang="en-GB" dirty="0"/>
          </a:p>
        </p:txBody>
      </p:sp>
      <p:sp>
        <p:nvSpPr>
          <p:cNvPr id="3" name="Content Placeholder 2"/>
          <p:cNvSpPr>
            <a:spLocks noGrp="1"/>
          </p:cNvSpPr>
          <p:nvPr>
            <p:ph idx="1"/>
          </p:nvPr>
        </p:nvSpPr>
        <p:spPr>
          <a:xfrm>
            <a:off x="677334" y="1332411"/>
            <a:ext cx="8596668" cy="1913065"/>
          </a:xfrm>
        </p:spPr>
        <p:txBody>
          <a:bodyPr/>
          <a:lstStyle/>
          <a:p>
            <a:pPr>
              <a:buSzPts val="1400"/>
              <a:buFont typeface="Wingdings 3" panose="05040102010807070707" pitchFamily="18" charset="2"/>
              <a:buChar char=""/>
            </a:pPr>
            <a:r>
              <a:rPr lang="en-GB" dirty="0" smtClean="0">
                <a:solidFill>
                  <a:srgbClr val="6D0942"/>
                </a:solidFill>
              </a:rPr>
              <a:t>You can continue to work and pay into the scheme up until the day before your 75</a:t>
            </a:r>
            <a:r>
              <a:rPr lang="en-GB" baseline="30000" dirty="0" smtClean="0">
                <a:solidFill>
                  <a:srgbClr val="6D0942"/>
                </a:solidFill>
              </a:rPr>
              <a:t>th</a:t>
            </a:r>
            <a:r>
              <a:rPr lang="en-GB" dirty="0" smtClean="0">
                <a:solidFill>
                  <a:srgbClr val="6D0942"/>
                </a:solidFill>
              </a:rPr>
              <a:t> birthday.</a:t>
            </a:r>
          </a:p>
          <a:p>
            <a:pPr>
              <a:buSzPts val="1400"/>
              <a:buFont typeface="Wingdings 3" panose="05040102010807070707" pitchFamily="18" charset="2"/>
              <a:buChar char=""/>
            </a:pPr>
            <a:r>
              <a:rPr lang="en-GB" dirty="0" smtClean="0">
                <a:solidFill>
                  <a:srgbClr val="6D0942"/>
                </a:solidFill>
              </a:rPr>
              <a:t>Pension actuarially increased for the years worked after your NPA.</a:t>
            </a:r>
            <a:endParaRPr lang="en-GB" dirty="0">
              <a:solidFill>
                <a:srgbClr val="6D0942"/>
              </a:solidFill>
            </a:endParaRPr>
          </a:p>
          <a:p>
            <a:pPr marL="0" indent="0">
              <a:buNone/>
            </a:pPr>
            <a:endParaRPr lang="en-GB" dirty="0"/>
          </a:p>
        </p:txBody>
      </p:sp>
      <p:sp>
        <p:nvSpPr>
          <p:cNvPr id="4" name="Title 1"/>
          <p:cNvSpPr txBox="1">
            <a:spLocks/>
          </p:cNvSpPr>
          <p:nvPr/>
        </p:nvSpPr>
        <p:spPr>
          <a:xfrm>
            <a:off x="677334" y="2939143"/>
            <a:ext cx="8596668" cy="218092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Redundancy/Efficiency</a:t>
            </a:r>
            <a:endParaRPr lang="en-GB" dirty="0"/>
          </a:p>
        </p:txBody>
      </p:sp>
      <p:sp>
        <p:nvSpPr>
          <p:cNvPr id="5" name="Content Placeholder 2"/>
          <p:cNvSpPr txBox="1">
            <a:spLocks/>
          </p:cNvSpPr>
          <p:nvPr/>
        </p:nvSpPr>
        <p:spPr>
          <a:xfrm>
            <a:off x="677334" y="3670663"/>
            <a:ext cx="8596668" cy="289132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SzPts val="1400"/>
              <a:buFont typeface="Wingdings 3" panose="05040102010807070707" pitchFamily="18" charset="2"/>
              <a:buChar char=""/>
            </a:pPr>
            <a:r>
              <a:rPr lang="en-GB" dirty="0" smtClean="0">
                <a:solidFill>
                  <a:srgbClr val="6D0942"/>
                </a:solidFill>
              </a:rPr>
              <a:t>Age 55 onwards (if you have two years service) would be entitled to receive pension benefits immediately at date of leaving. (Not actuarially reduced to date of leaving).</a:t>
            </a:r>
          </a:p>
          <a:p>
            <a:pPr>
              <a:buSzPts val="1400"/>
              <a:buFont typeface="Wingdings 3" panose="05040102010807070707" pitchFamily="18" charset="2"/>
              <a:buChar char=""/>
            </a:pPr>
            <a:r>
              <a:rPr lang="en-GB" dirty="0" smtClean="0">
                <a:solidFill>
                  <a:srgbClr val="6D0942"/>
                </a:solidFill>
              </a:rPr>
              <a:t>Employer to grant redundancy payment – each employer has their own policy on the level of payment to be awarded subject to statutory minimum – see your HR Department for further information. (Excess over £30,000 is taxable). </a:t>
            </a:r>
          </a:p>
          <a:p>
            <a:pPr marL="0" indent="0">
              <a:buFont typeface="Wingdings 3" charset="2"/>
              <a:buNone/>
            </a:pPr>
            <a:endParaRPr lang="en-GB" dirty="0"/>
          </a:p>
        </p:txBody>
      </p:sp>
    </p:spTree>
    <p:extLst>
      <p:ext uri="{BB962C8B-B14F-4D97-AF65-F5344CB8AC3E}">
        <p14:creationId xmlns:p14="http://schemas.microsoft.com/office/powerpoint/2010/main" val="645256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Flexible Retirement</a:t>
            </a:r>
            <a:endParaRPr lang="en-GB" dirty="0"/>
          </a:p>
        </p:txBody>
      </p:sp>
      <p:sp>
        <p:nvSpPr>
          <p:cNvPr id="3" name="Content Placeholder 2"/>
          <p:cNvSpPr>
            <a:spLocks noGrp="1"/>
          </p:cNvSpPr>
          <p:nvPr>
            <p:ph idx="1"/>
          </p:nvPr>
        </p:nvSpPr>
        <p:spPr>
          <a:xfrm>
            <a:off x="677334" y="1397727"/>
            <a:ext cx="8596668" cy="4643636"/>
          </a:xfrm>
        </p:spPr>
        <p:txBody>
          <a:bodyPr/>
          <a:lstStyle/>
          <a:p>
            <a:r>
              <a:rPr lang="en-GB" dirty="0" smtClean="0">
                <a:solidFill>
                  <a:srgbClr val="6D0942"/>
                </a:solidFill>
              </a:rPr>
              <a:t>Available for members aged 55 or over.</a:t>
            </a:r>
          </a:p>
          <a:p>
            <a:r>
              <a:rPr lang="en-GB" dirty="0" smtClean="0">
                <a:solidFill>
                  <a:srgbClr val="6D0942"/>
                </a:solidFill>
              </a:rPr>
              <a:t>Allows members to continue in employment and start receiving pension if employer</a:t>
            </a:r>
          </a:p>
          <a:p>
            <a:pPr>
              <a:buFontTx/>
              <a:buChar char="-"/>
            </a:pPr>
            <a:r>
              <a:rPr lang="en-GB" dirty="0" smtClean="0">
                <a:solidFill>
                  <a:srgbClr val="6D0942"/>
                </a:solidFill>
              </a:rPr>
              <a:t>Agrees reduction in hours or grade AND</a:t>
            </a:r>
          </a:p>
          <a:p>
            <a:pPr>
              <a:buFontTx/>
              <a:buChar char="-"/>
            </a:pPr>
            <a:r>
              <a:rPr lang="en-GB" dirty="0" smtClean="0">
                <a:solidFill>
                  <a:srgbClr val="6D0942"/>
                </a:solidFill>
              </a:rPr>
              <a:t>Has a flexible retirement policy AND</a:t>
            </a:r>
          </a:p>
          <a:p>
            <a:pPr>
              <a:buFontTx/>
              <a:buChar char="-"/>
            </a:pPr>
            <a:r>
              <a:rPr lang="en-GB" dirty="0" smtClean="0">
                <a:solidFill>
                  <a:srgbClr val="6D0942"/>
                </a:solidFill>
              </a:rPr>
              <a:t>Gives consent</a:t>
            </a:r>
          </a:p>
          <a:p>
            <a:pPr marL="0" indent="0">
              <a:buNone/>
            </a:pPr>
            <a:r>
              <a:rPr lang="en-GB" dirty="0" smtClean="0">
                <a:solidFill>
                  <a:srgbClr val="6D0942"/>
                </a:solidFill>
              </a:rPr>
              <a:t> </a:t>
            </a:r>
          </a:p>
          <a:p>
            <a:r>
              <a:rPr lang="en-GB" dirty="0" smtClean="0">
                <a:solidFill>
                  <a:srgbClr val="6D0942"/>
                </a:solidFill>
              </a:rPr>
              <a:t>Early retirement reductions would still apply to </a:t>
            </a:r>
            <a:r>
              <a:rPr lang="en-GB" dirty="0" smtClean="0">
                <a:solidFill>
                  <a:srgbClr val="6D0942"/>
                </a:solidFill>
              </a:rPr>
              <a:t>your</a:t>
            </a:r>
            <a:r>
              <a:rPr lang="en-GB" dirty="0" smtClean="0">
                <a:solidFill>
                  <a:srgbClr val="6D0942"/>
                </a:solidFill>
              </a:rPr>
              <a:t> </a:t>
            </a:r>
            <a:r>
              <a:rPr lang="en-GB" dirty="0" smtClean="0">
                <a:solidFill>
                  <a:srgbClr val="6D0942"/>
                </a:solidFill>
              </a:rPr>
              <a:t>pension </a:t>
            </a:r>
            <a:r>
              <a:rPr lang="en-GB" dirty="0" smtClean="0">
                <a:solidFill>
                  <a:srgbClr val="6D0942"/>
                </a:solidFill>
              </a:rPr>
              <a:t>benefits.</a:t>
            </a:r>
            <a:endParaRPr lang="en-GB" dirty="0">
              <a:solidFill>
                <a:srgbClr val="6D0942"/>
              </a:solidFill>
            </a:endParaRPr>
          </a:p>
        </p:txBody>
      </p:sp>
    </p:spTree>
    <p:extLst>
      <p:ext uri="{BB962C8B-B14F-4D97-AF65-F5344CB8AC3E}">
        <p14:creationId xmlns:p14="http://schemas.microsoft.com/office/powerpoint/2010/main" val="725898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31" y="313386"/>
            <a:ext cx="8596668" cy="716924"/>
          </a:xfrm>
        </p:spPr>
        <p:txBody>
          <a:bodyPr>
            <a:normAutofit/>
          </a:bodyPr>
          <a:lstStyle/>
          <a:p>
            <a:r>
              <a:rPr lang="en-GB" dirty="0" smtClean="0"/>
              <a:t>Ill Health Retirement </a:t>
            </a:r>
            <a:endParaRPr lang="en-GB" dirty="0"/>
          </a:p>
        </p:txBody>
      </p:sp>
      <p:sp>
        <p:nvSpPr>
          <p:cNvPr id="7" name="Content Placeholder 6"/>
          <p:cNvSpPr>
            <a:spLocks noGrp="1"/>
          </p:cNvSpPr>
          <p:nvPr>
            <p:ph idx="1"/>
          </p:nvPr>
        </p:nvSpPr>
        <p:spPr>
          <a:xfrm>
            <a:off x="591821" y="2272937"/>
            <a:ext cx="8596668" cy="4554951"/>
          </a:xfrm>
        </p:spPr>
        <p:txBody>
          <a:bodyPr>
            <a:normAutofit/>
          </a:bodyPr>
          <a:lstStyle/>
          <a:p>
            <a:pPr marL="0" indent="0">
              <a:buNone/>
            </a:pPr>
            <a:r>
              <a:rPr lang="en-GB" dirty="0">
                <a:solidFill>
                  <a:srgbClr val="6D0942"/>
                </a:solidFill>
              </a:rPr>
              <a:t>There are </a:t>
            </a:r>
            <a:r>
              <a:rPr lang="en-GB" dirty="0" smtClean="0">
                <a:solidFill>
                  <a:srgbClr val="6D0942"/>
                </a:solidFill>
              </a:rPr>
              <a:t>3 </a:t>
            </a:r>
            <a:r>
              <a:rPr lang="en-GB" dirty="0">
                <a:solidFill>
                  <a:srgbClr val="6D0942"/>
                </a:solidFill>
              </a:rPr>
              <a:t>tiers of ill health </a:t>
            </a:r>
            <a:r>
              <a:rPr lang="en-GB" dirty="0" smtClean="0">
                <a:solidFill>
                  <a:srgbClr val="6D0942"/>
                </a:solidFill>
              </a:rPr>
              <a:t>cover:</a:t>
            </a:r>
            <a:endParaRPr lang="en-GB" dirty="0">
              <a:solidFill>
                <a:srgbClr val="6D0942"/>
              </a:solidFill>
            </a:endParaRPr>
          </a:p>
          <a:p>
            <a:r>
              <a:rPr lang="en-GB" dirty="0">
                <a:solidFill>
                  <a:srgbClr val="6D0942"/>
                </a:solidFill>
              </a:rPr>
              <a:t>Tier 1 – Accrued benefits up to date of termination plus enhancement of 100% of your prospective membership from your date of termination to NPA</a:t>
            </a:r>
            <a:r>
              <a:rPr lang="en-GB" dirty="0" smtClean="0">
                <a:solidFill>
                  <a:srgbClr val="6D0942"/>
                </a:solidFill>
              </a:rPr>
              <a:t>.</a:t>
            </a:r>
          </a:p>
          <a:p>
            <a:pPr marL="0" indent="0">
              <a:buNone/>
            </a:pPr>
            <a:endParaRPr lang="en-GB" dirty="0">
              <a:solidFill>
                <a:srgbClr val="6D0942"/>
              </a:solidFill>
            </a:endParaRPr>
          </a:p>
          <a:p>
            <a:r>
              <a:rPr lang="en-GB" dirty="0">
                <a:solidFill>
                  <a:srgbClr val="6D0942"/>
                </a:solidFill>
              </a:rPr>
              <a:t>Tier 2 - Accrued benefits up to date of termination plus enhancement of 25% of your prospective membership from your date of termination to NPA</a:t>
            </a:r>
            <a:r>
              <a:rPr lang="en-GB" dirty="0" smtClean="0">
                <a:solidFill>
                  <a:srgbClr val="6D0942"/>
                </a:solidFill>
              </a:rPr>
              <a:t>.</a:t>
            </a:r>
          </a:p>
          <a:p>
            <a:pPr marL="0" indent="0">
              <a:buNone/>
            </a:pPr>
            <a:endParaRPr lang="en-GB" dirty="0">
              <a:solidFill>
                <a:srgbClr val="6D0942"/>
              </a:solidFill>
            </a:endParaRPr>
          </a:p>
          <a:p>
            <a:r>
              <a:rPr lang="en-GB" dirty="0">
                <a:solidFill>
                  <a:srgbClr val="6D0942"/>
                </a:solidFill>
              </a:rPr>
              <a:t>Tier 3 - Accrued benefits up to date of termination plus NO enhancement.</a:t>
            </a:r>
          </a:p>
          <a:p>
            <a:pPr marL="0" indent="0">
              <a:buNone/>
            </a:pPr>
            <a:endParaRPr lang="en-GB" dirty="0">
              <a:solidFill>
                <a:srgbClr val="6D0942"/>
              </a:solidFill>
            </a:endParaRPr>
          </a:p>
        </p:txBody>
      </p:sp>
      <p:sp>
        <p:nvSpPr>
          <p:cNvPr id="8" name="Title 1"/>
          <p:cNvSpPr txBox="1">
            <a:spLocks/>
          </p:cNvSpPr>
          <p:nvPr/>
        </p:nvSpPr>
        <p:spPr>
          <a:xfrm>
            <a:off x="252331" y="1030310"/>
            <a:ext cx="9780311" cy="241828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solidFill>
                  <a:srgbClr val="6D0942"/>
                </a:solidFill>
              </a:rPr>
              <a:t>If </a:t>
            </a:r>
            <a:r>
              <a:rPr lang="en-GB" sz="2000" dirty="0">
                <a:solidFill>
                  <a:srgbClr val="6D0942"/>
                </a:solidFill>
              </a:rPr>
              <a:t>you have at least 2 years total </a:t>
            </a:r>
            <a:r>
              <a:rPr lang="en-GB" sz="2000" dirty="0" smtClean="0">
                <a:solidFill>
                  <a:srgbClr val="6D0942"/>
                </a:solidFill>
              </a:rPr>
              <a:t>membership, </a:t>
            </a:r>
            <a:r>
              <a:rPr lang="en-GB" sz="2000" dirty="0">
                <a:solidFill>
                  <a:srgbClr val="6D0942"/>
                </a:solidFill>
              </a:rPr>
              <a:t>and your Employer terminates your employment on the grounds of ill health, you may be entitled to the immediate payment of your retirement benefits (unreduced</a:t>
            </a:r>
            <a:r>
              <a:rPr lang="en-GB" sz="2000" dirty="0" smtClean="0">
                <a:solidFill>
                  <a:srgbClr val="6D0942"/>
                </a:solidFill>
              </a:rPr>
              <a:t>). </a:t>
            </a:r>
            <a:r>
              <a:rPr lang="en-GB" sz="1400" dirty="0"/>
              <a:t> </a:t>
            </a:r>
          </a:p>
          <a:p>
            <a:endParaRPr lang="en-GB" sz="2400" dirty="0">
              <a:solidFill>
                <a:srgbClr val="6D0942"/>
              </a:solidFill>
            </a:endParaRPr>
          </a:p>
        </p:txBody>
      </p:sp>
    </p:spTree>
    <p:extLst>
      <p:ext uri="{BB962C8B-B14F-4D97-AF65-F5344CB8AC3E}">
        <p14:creationId xmlns:p14="http://schemas.microsoft.com/office/powerpoint/2010/main" val="2596863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Rule of 85</a:t>
            </a:r>
            <a:endParaRPr lang="en-GB" dirty="0"/>
          </a:p>
        </p:txBody>
      </p:sp>
      <p:sp>
        <p:nvSpPr>
          <p:cNvPr id="3" name="Content Placeholder 2"/>
          <p:cNvSpPr>
            <a:spLocks noGrp="1"/>
          </p:cNvSpPr>
          <p:nvPr>
            <p:ph idx="1"/>
          </p:nvPr>
        </p:nvSpPr>
        <p:spPr>
          <a:xfrm>
            <a:off x="714500" y="1468611"/>
            <a:ext cx="8596668" cy="4849811"/>
          </a:xfrm>
        </p:spPr>
        <p:txBody>
          <a:bodyPr>
            <a:normAutofit/>
          </a:bodyPr>
          <a:lstStyle/>
          <a:p>
            <a:pPr marL="0" indent="0">
              <a:buNone/>
            </a:pPr>
            <a:r>
              <a:rPr lang="en-US" dirty="0">
                <a:solidFill>
                  <a:srgbClr val="6D0942"/>
                </a:solidFill>
              </a:rPr>
              <a:t>Only affects people who were </a:t>
            </a:r>
            <a:r>
              <a:rPr lang="en-US" dirty="0" smtClean="0">
                <a:solidFill>
                  <a:srgbClr val="6D0942"/>
                </a:solidFill>
              </a:rPr>
              <a:t>active in </a:t>
            </a:r>
            <a:r>
              <a:rPr lang="en-US" dirty="0">
                <a:solidFill>
                  <a:srgbClr val="6D0942"/>
                </a:solidFill>
              </a:rPr>
              <a:t>the scheme before 1</a:t>
            </a:r>
            <a:r>
              <a:rPr lang="en-US" baseline="30000" dirty="0">
                <a:solidFill>
                  <a:srgbClr val="6D0942"/>
                </a:solidFill>
              </a:rPr>
              <a:t>st</a:t>
            </a:r>
            <a:r>
              <a:rPr lang="en-US" dirty="0">
                <a:solidFill>
                  <a:srgbClr val="6D0942"/>
                </a:solidFill>
              </a:rPr>
              <a:t> October 2006 and meets rule of </a:t>
            </a:r>
            <a:r>
              <a:rPr lang="en-US" dirty="0" smtClean="0">
                <a:solidFill>
                  <a:srgbClr val="6D0942"/>
                </a:solidFill>
              </a:rPr>
              <a:t>85 at age 60+.</a:t>
            </a:r>
          </a:p>
          <a:p>
            <a:pPr marL="0" indent="0" algn="ctr">
              <a:buNone/>
            </a:pPr>
            <a:r>
              <a:rPr lang="en-US" dirty="0" smtClean="0">
                <a:solidFill>
                  <a:srgbClr val="6D0942"/>
                </a:solidFill>
              </a:rPr>
              <a:t>AGE + SERVICE = 85+</a:t>
            </a:r>
          </a:p>
          <a:p>
            <a:pPr marL="0" indent="0" algn="ctr">
              <a:buNone/>
            </a:pPr>
            <a:endParaRPr lang="en-US" i="1" dirty="0" smtClean="0">
              <a:solidFill>
                <a:srgbClr val="6D0942"/>
              </a:solidFill>
            </a:endParaRPr>
          </a:p>
          <a:p>
            <a:pPr marL="0" indent="0">
              <a:spcBef>
                <a:spcPct val="0"/>
              </a:spcBef>
              <a:buNone/>
            </a:pPr>
            <a:r>
              <a:rPr lang="en-US" b="1" u="sng" dirty="0">
                <a:solidFill>
                  <a:srgbClr val="6D0942"/>
                </a:solidFill>
              </a:rPr>
              <a:t>For Example:</a:t>
            </a:r>
          </a:p>
          <a:p>
            <a:pPr marL="0" indent="0">
              <a:spcBef>
                <a:spcPct val="0"/>
              </a:spcBef>
              <a:buNone/>
            </a:pPr>
            <a:endParaRPr lang="en-US" dirty="0">
              <a:solidFill>
                <a:srgbClr val="6D0942"/>
              </a:solidFill>
            </a:endParaRPr>
          </a:p>
          <a:p>
            <a:pPr marL="0" indent="0">
              <a:spcBef>
                <a:spcPct val="0"/>
              </a:spcBef>
              <a:buNone/>
            </a:pPr>
            <a:r>
              <a:rPr lang="en-US" dirty="0">
                <a:solidFill>
                  <a:srgbClr val="6D0942"/>
                </a:solidFill>
              </a:rPr>
              <a:t>A member is aged 60 and has 25 years service:</a:t>
            </a:r>
          </a:p>
          <a:p>
            <a:pPr marL="0" indent="0">
              <a:spcBef>
                <a:spcPct val="0"/>
              </a:spcBef>
              <a:buNone/>
            </a:pPr>
            <a:endParaRPr lang="en-US" dirty="0">
              <a:solidFill>
                <a:srgbClr val="6D0942"/>
              </a:solidFill>
            </a:endParaRPr>
          </a:p>
          <a:p>
            <a:pPr marL="0" indent="0" algn="ctr">
              <a:spcBef>
                <a:spcPct val="0"/>
              </a:spcBef>
              <a:buNone/>
            </a:pPr>
            <a:r>
              <a:rPr lang="en-US" dirty="0">
                <a:solidFill>
                  <a:srgbClr val="6D0942"/>
                </a:solidFill>
              </a:rPr>
              <a:t>60 + 25 = 85</a:t>
            </a:r>
          </a:p>
          <a:p>
            <a:pPr marL="0" indent="0" algn="ctr">
              <a:buNone/>
            </a:pPr>
            <a:endParaRPr lang="en-GB" i="1" dirty="0" smtClean="0">
              <a:solidFill>
                <a:srgbClr val="6D0942"/>
              </a:solidFill>
            </a:endParaRPr>
          </a:p>
          <a:p>
            <a:pPr marL="0" indent="0" algn="ctr">
              <a:buNone/>
            </a:pPr>
            <a:r>
              <a:rPr lang="en-GB" i="1" dirty="0" smtClean="0">
                <a:solidFill>
                  <a:srgbClr val="6D0942"/>
                </a:solidFill>
              </a:rPr>
              <a:t>If </a:t>
            </a:r>
            <a:r>
              <a:rPr lang="en-GB" i="1" dirty="0">
                <a:solidFill>
                  <a:srgbClr val="6D0942"/>
                </a:solidFill>
              </a:rPr>
              <a:t>you meet the 85 year rule then you have certain protections </a:t>
            </a:r>
            <a:r>
              <a:rPr lang="en-GB" i="1" dirty="0" smtClean="0">
                <a:solidFill>
                  <a:srgbClr val="6D0942"/>
                </a:solidFill>
              </a:rPr>
              <a:t>in </a:t>
            </a:r>
            <a:r>
              <a:rPr lang="en-GB" i="1" dirty="0">
                <a:solidFill>
                  <a:srgbClr val="6D0942"/>
                </a:solidFill>
              </a:rPr>
              <a:t>place in respect of when you can take your benefits unreduced.</a:t>
            </a:r>
          </a:p>
          <a:p>
            <a:pPr marL="0" indent="0" algn="ctr">
              <a:buNone/>
            </a:pPr>
            <a:endParaRPr lang="en-US" i="1" dirty="0" smtClean="0">
              <a:solidFill>
                <a:srgbClr val="6D0942"/>
              </a:solidFill>
            </a:endParaRPr>
          </a:p>
          <a:p>
            <a:pPr marL="0" indent="0">
              <a:buNone/>
            </a:pPr>
            <a:endParaRPr lang="en-GB" dirty="0"/>
          </a:p>
          <a:p>
            <a:endParaRPr lang="en-GB" dirty="0"/>
          </a:p>
        </p:txBody>
      </p:sp>
    </p:spTree>
    <p:extLst>
      <p:ext uri="{BB962C8B-B14F-4D97-AF65-F5344CB8AC3E}">
        <p14:creationId xmlns:p14="http://schemas.microsoft.com/office/powerpoint/2010/main" val="225477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29054"/>
            <a:ext cx="8596668" cy="1320800"/>
          </a:xfrm>
        </p:spPr>
        <p:txBody>
          <a:bodyPr/>
          <a:lstStyle/>
          <a:p>
            <a:r>
              <a:rPr lang="en-GB" dirty="0" smtClean="0"/>
              <a:t>The Rule of 85</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00388567"/>
              </p:ext>
            </p:extLst>
          </p:nvPr>
        </p:nvGraphicFramePr>
        <p:xfrm>
          <a:off x="500316" y="3550507"/>
          <a:ext cx="9047338" cy="2504303"/>
        </p:xfrm>
        <a:graphic>
          <a:graphicData uri="http://schemas.openxmlformats.org/drawingml/2006/table">
            <a:tbl>
              <a:tblPr firstRow="1" firstCol="1" bandRow="1">
                <a:tableStyleId>{5C22544A-7EE6-4342-B048-85BDC9FD1C3A}</a:tableStyleId>
              </a:tblPr>
              <a:tblGrid>
                <a:gridCol w="2018983">
                  <a:extLst>
                    <a:ext uri="{9D8B030D-6E8A-4147-A177-3AD203B41FA5}">
                      <a16:colId xmlns:a16="http://schemas.microsoft.com/office/drawing/2014/main" val="20000"/>
                    </a:ext>
                  </a:extLst>
                </a:gridCol>
                <a:gridCol w="1600356">
                  <a:extLst>
                    <a:ext uri="{9D8B030D-6E8A-4147-A177-3AD203B41FA5}">
                      <a16:colId xmlns:a16="http://schemas.microsoft.com/office/drawing/2014/main" val="20001"/>
                    </a:ext>
                  </a:extLst>
                </a:gridCol>
                <a:gridCol w="1809333">
                  <a:extLst>
                    <a:ext uri="{9D8B030D-6E8A-4147-A177-3AD203B41FA5}">
                      <a16:colId xmlns:a16="http://schemas.microsoft.com/office/drawing/2014/main" val="20002"/>
                    </a:ext>
                  </a:extLst>
                </a:gridCol>
                <a:gridCol w="1809333">
                  <a:extLst>
                    <a:ext uri="{9D8B030D-6E8A-4147-A177-3AD203B41FA5}">
                      <a16:colId xmlns:a16="http://schemas.microsoft.com/office/drawing/2014/main" val="20003"/>
                    </a:ext>
                  </a:extLst>
                </a:gridCol>
                <a:gridCol w="1809333">
                  <a:extLst>
                    <a:ext uri="{9D8B030D-6E8A-4147-A177-3AD203B41FA5}">
                      <a16:colId xmlns:a16="http://schemas.microsoft.com/office/drawing/2014/main" val="20004"/>
                    </a:ext>
                  </a:extLst>
                </a:gridCol>
              </a:tblGrid>
              <a:tr h="551910">
                <a:tc>
                  <a:txBody>
                    <a:bodyPr/>
                    <a:lstStyle/>
                    <a:p>
                      <a:pPr algn="ctr">
                        <a:lnSpc>
                          <a:spcPct val="107000"/>
                        </a:lnSpc>
                        <a:spcAft>
                          <a:spcPts val="0"/>
                        </a:spcAft>
                      </a:pPr>
                      <a:r>
                        <a:rPr lang="en-US" sz="1100" dirty="0">
                          <a:effectLst/>
                        </a:rPr>
                        <a:t> </a:t>
                      </a:r>
                      <a:endParaRPr lang="en-GB" sz="1100" dirty="0">
                        <a:effectLst/>
                      </a:endParaRPr>
                    </a:p>
                    <a:p>
                      <a:pPr algn="ctr">
                        <a:lnSpc>
                          <a:spcPct val="107000"/>
                        </a:lnSpc>
                        <a:spcAft>
                          <a:spcPts val="0"/>
                        </a:spcAft>
                      </a:pPr>
                      <a:r>
                        <a:rPr lang="en-US" sz="1100" dirty="0">
                          <a:effectLst/>
                        </a:rPr>
                        <a:t>Date of Birth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100">
                          <a:effectLst/>
                        </a:rPr>
                        <a:t> </a:t>
                      </a:r>
                      <a:endParaRPr lang="en-GB" sz="1100">
                        <a:effectLst/>
                      </a:endParaRPr>
                    </a:p>
                    <a:p>
                      <a:pPr algn="ctr">
                        <a:lnSpc>
                          <a:spcPct val="107000"/>
                        </a:lnSpc>
                        <a:spcAft>
                          <a:spcPts val="0"/>
                        </a:spcAft>
                      </a:pPr>
                      <a:r>
                        <a:rPr lang="en-US" sz="1100">
                          <a:effectLst/>
                        </a:rPr>
                        <a:t>Up until 31/03/2008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100">
                          <a:effectLst/>
                        </a:rPr>
                        <a:t> </a:t>
                      </a:r>
                      <a:endParaRPr lang="en-GB" sz="1100">
                        <a:effectLst/>
                      </a:endParaRPr>
                    </a:p>
                    <a:p>
                      <a:pPr algn="ctr">
                        <a:lnSpc>
                          <a:spcPct val="107000"/>
                        </a:lnSpc>
                        <a:spcAft>
                          <a:spcPts val="0"/>
                        </a:spcAft>
                      </a:pPr>
                      <a:r>
                        <a:rPr lang="en-US" sz="1100">
                          <a:effectLst/>
                        </a:rPr>
                        <a:t>01/04/2008 – 31/03/2016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100">
                          <a:effectLst/>
                        </a:rPr>
                        <a:t> </a:t>
                      </a:r>
                      <a:endParaRPr lang="en-GB" sz="1100">
                        <a:effectLst/>
                      </a:endParaRPr>
                    </a:p>
                    <a:p>
                      <a:pPr algn="ctr">
                        <a:lnSpc>
                          <a:spcPct val="107000"/>
                        </a:lnSpc>
                        <a:spcAft>
                          <a:spcPts val="0"/>
                        </a:spcAft>
                      </a:pPr>
                      <a:r>
                        <a:rPr lang="en-US" sz="1100">
                          <a:effectLst/>
                        </a:rPr>
                        <a:t>01/04/2016 – 31/03/2020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100" dirty="0">
                          <a:effectLst/>
                        </a:rPr>
                        <a:t> </a:t>
                      </a:r>
                      <a:endParaRPr lang="en-GB" sz="1100" dirty="0">
                        <a:effectLst/>
                      </a:endParaRPr>
                    </a:p>
                    <a:p>
                      <a:pPr algn="ctr">
                        <a:lnSpc>
                          <a:spcPct val="107000"/>
                        </a:lnSpc>
                        <a:spcAft>
                          <a:spcPts val="0"/>
                        </a:spcAft>
                      </a:pPr>
                      <a:r>
                        <a:rPr lang="en-US" sz="1100" dirty="0">
                          <a:effectLst/>
                        </a:rPr>
                        <a:t>Post 01/04/2020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645573">
                <a:tc>
                  <a:txBody>
                    <a:bodyPr/>
                    <a:lstStyle/>
                    <a:p>
                      <a:pPr algn="ctr">
                        <a:lnSpc>
                          <a:spcPct val="107000"/>
                        </a:lnSpc>
                        <a:spcAft>
                          <a:spcPts val="0"/>
                        </a:spcAft>
                      </a:pPr>
                      <a:r>
                        <a:rPr lang="en-US" sz="1200" dirty="0">
                          <a:effectLst/>
                        </a:rPr>
                        <a:t> </a:t>
                      </a:r>
                      <a:endParaRPr lang="en-GB" sz="1100" dirty="0">
                        <a:effectLst/>
                      </a:endParaRPr>
                    </a:p>
                    <a:p>
                      <a:pPr algn="ctr">
                        <a:lnSpc>
                          <a:spcPct val="107000"/>
                        </a:lnSpc>
                        <a:spcAft>
                          <a:spcPts val="0"/>
                        </a:spcAft>
                      </a:pPr>
                      <a:r>
                        <a:rPr lang="en-US" sz="1200" dirty="0">
                          <a:effectLst/>
                        </a:rPr>
                        <a:t> </a:t>
                      </a:r>
                      <a:r>
                        <a:rPr lang="en-US" sz="1200" dirty="0" smtClean="0">
                          <a:effectLst/>
                        </a:rPr>
                        <a:t>On </a:t>
                      </a:r>
                      <a:r>
                        <a:rPr lang="en-US" sz="1200" dirty="0">
                          <a:effectLst/>
                        </a:rPr>
                        <a:t>or before 31/03/1956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a:solidFill>
                            <a:srgbClr val="6D0942"/>
                          </a:solidFill>
                          <a:effectLst/>
                        </a:rPr>
                        <a:t>UNREDUCED</a:t>
                      </a:r>
                      <a:endParaRPr lang="en-GB" sz="1100" dirty="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a:solidFill>
                            <a:srgbClr val="6D0942"/>
                          </a:solidFill>
                          <a:effectLst/>
                        </a:rPr>
                        <a:t>UNREDUCED</a:t>
                      </a:r>
                      <a:endParaRPr lang="en-GB" sz="1100" dirty="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solidFill>
                            <a:srgbClr val="6D0942"/>
                          </a:solidFill>
                          <a:effectLst/>
                        </a:rPr>
                        <a:t>REDUCTION</a:t>
                      </a:r>
                      <a:endParaRPr lang="en-GB" sz="110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solidFill>
                            <a:srgbClr val="6D0942"/>
                          </a:solidFill>
                          <a:effectLst/>
                        </a:rPr>
                        <a:t>REDUCTION</a:t>
                      </a:r>
                      <a:endParaRPr lang="en-GB" sz="110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43163">
                <a:tc>
                  <a:txBody>
                    <a:bodyPr/>
                    <a:lstStyle/>
                    <a:p>
                      <a:pPr algn="ctr">
                        <a:lnSpc>
                          <a:spcPct val="107000"/>
                        </a:lnSpc>
                        <a:spcAft>
                          <a:spcPts val="0"/>
                        </a:spcAft>
                      </a:pPr>
                      <a:r>
                        <a:rPr lang="en-US" sz="1200" dirty="0">
                          <a:effectLst/>
                        </a:rPr>
                        <a:t> </a:t>
                      </a:r>
                      <a:endParaRPr lang="en-GB" sz="1100" dirty="0">
                        <a:effectLst/>
                      </a:endParaRPr>
                    </a:p>
                    <a:p>
                      <a:pPr algn="ctr">
                        <a:lnSpc>
                          <a:spcPct val="107000"/>
                        </a:lnSpc>
                        <a:spcAft>
                          <a:spcPts val="0"/>
                        </a:spcAft>
                      </a:pPr>
                      <a:r>
                        <a:rPr lang="en-US" sz="1200" dirty="0">
                          <a:effectLst/>
                        </a:rPr>
                        <a:t> </a:t>
                      </a:r>
                      <a:r>
                        <a:rPr lang="en-US" sz="1200" dirty="0" smtClean="0">
                          <a:effectLst/>
                        </a:rPr>
                        <a:t>01/04/1956 </a:t>
                      </a:r>
                      <a:r>
                        <a:rPr lang="en-US" sz="1200" dirty="0">
                          <a:effectLst/>
                        </a:rPr>
                        <a:t>– 31/03/1960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solidFill>
                            <a:srgbClr val="6D0942"/>
                          </a:solidFill>
                          <a:effectLst/>
                        </a:rPr>
                        <a:t>UNREDUCED</a:t>
                      </a:r>
                      <a:endParaRPr lang="en-GB" sz="110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a:solidFill>
                            <a:srgbClr val="6D0942"/>
                          </a:solidFill>
                          <a:effectLst/>
                        </a:rPr>
                        <a:t>TAPERED REDUCTION</a:t>
                      </a:r>
                      <a:endParaRPr lang="en-GB" sz="1100" dirty="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a:solidFill>
                            <a:srgbClr val="6D0942"/>
                          </a:solidFill>
                          <a:effectLst/>
                        </a:rPr>
                        <a:t>TAPERED REDUCTION</a:t>
                      </a:r>
                      <a:endParaRPr lang="en-GB" sz="1100" dirty="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solidFill>
                            <a:srgbClr val="6D0942"/>
                          </a:solidFill>
                          <a:effectLst/>
                        </a:rPr>
                        <a:t>FULL REDUCTION</a:t>
                      </a:r>
                      <a:endParaRPr lang="en-GB" sz="110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63657">
                <a:tc>
                  <a:txBody>
                    <a:bodyPr/>
                    <a:lstStyle/>
                    <a:p>
                      <a:pPr algn="ctr">
                        <a:lnSpc>
                          <a:spcPct val="107000"/>
                        </a:lnSpc>
                        <a:spcAft>
                          <a:spcPts val="0"/>
                        </a:spcAft>
                      </a:pPr>
                      <a:r>
                        <a:rPr lang="en-US" sz="1200" dirty="0">
                          <a:effectLst/>
                        </a:rPr>
                        <a:t> </a:t>
                      </a:r>
                      <a:endParaRPr lang="en-GB" sz="1100" dirty="0">
                        <a:effectLst/>
                      </a:endParaRPr>
                    </a:p>
                    <a:p>
                      <a:pPr algn="ctr">
                        <a:lnSpc>
                          <a:spcPct val="107000"/>
                        </a:lnSpc>
                        <a:spcAft>
                          <a:spcPts val="0"/>
                        </a:spcAft>
                      </a:pPr>
                      <a:r>
                        <a:rPr lang="en-US" sz="1200" dirty="0">
                          <a:effectLst/>
                        </a:rPr>
                        <a:t> </a:t>
                      </a:r>
                      <a:r>
                        <a:rPr lang="en-US" sz="1200" dirty="0" smtClean="0">
                          <a:effectLst/>
                        </a:rPr>
                        <a:t>On </a:t>
                      </a:r>
                      <a:r>
                        <a:rPr lang="en-US" sz="1200" dirty="0">
                          <a:effectLst/>
                        </a:rPr>
                        <a:t>or after 01/04/1960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solidFill>
                            <a:srgbClr val="6D0942"/>
                          </a:solidFill>
                          <a:effectLst/>
                        </a:rPr>
                        <a:t>UNREDUCED</a:t>
                      </a:r>
                      <a:endParaRPr lang="en-GB" sz="110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a:solidFill>
                            <a:srgbClr val="6D0942"/>
                          </a:solidFill>
                          <a:effectLst/>
                        </a:rPr>
                        <a:t>FULL REDUCTION</a:t>
                      </a:r>
                      <a:endParaRPr lang="en-GB" sz="1100" dirty="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a:solidFill>
                            <a:srgbClr val="6D0942"/>
                          </a:solidFill>
                          <a:effectLst/>
                        </a:rPr>
                        <a:t>FULL REDUCTION</a:t>
                      </a:r>
                      <a:endParaRPr lang="en-GB" sz="1100" dirty="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a:solidFill>
                            <a:srgbClr val="6D0942"/>
                          </a:solidFill>
                          <a:effectLst/>
                        </a:rPr>
                        <a:t>FULL REDUCTION</a:t>
                      </a:r>
                      <a:endParaRPr lang="en-GB" sz="1100" dirty="0">
                        <a:solidFill>
                          <a:srgbClr val="6D094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9" name="TextBox 8"/>
          <p:cNvSpPr txBox="1"/>
          <p:nvPr/>
        </p:nvSpPr>
        <p:spPr>
          <a:xfrm>
            <a:off x="677334" y="1114167"/>
            <a:ext cx="8870320" cy="2308324"/>
          </a:xfrm>
          <a:prstGeom prst="rect">
            <a:avLst/>
          </a:prstGeom>
          <a:noFill/>
        </p:spPr>
        <p:txBody>
          <a:bodyPr wrap="square" rtlCol="0">
            <a:spAutoFit/>
          </a:bodyPr>
          <a:lstStyle/>
          <a:p>
            <a:r>
              <a:rPr lang="en-GB" dirty="0" smtClean="0">
                <a:solidFill>
                  <a:srgbClr val="6D0942"/>
                </a:solidFill>
              </a:rPr>
              <a:t>If you are part-time, your membership counts towards the rule of 85 at its full calendar length.</a:t>
            </a:r>
          </a:p>
          <a:p>
            <a:endParaRPr lang="en-GB" dirty="0">
              <a:solidFill>
                <a:srgbClr val="6D0942"/>
              </a:solidFill>
            </a:endParaRPr>
          </a:p>
          <a:p>
            <a:r>
              <a:rPr lang="en-GB" dirty="0" smtClean="0">
                <a:solidFill>
                  <a:srgbClr val="6D0942"/>
                </a:solidFill>
              </a:rPr>
              <a:t>If you meet rule of 85 before your 60</a:t>
            </a:r>
            <a:r>
              <a:rPr lang="en-GB" baseline="30000" dirty="0" smtClean="0">
                <a:solidFill>
                  <a:srgbClr val="6D0942"/>
                </a:solidFill>
              </a:rPr>
              <a:t>th</a:t>
            </a:r>
            <a:r>
              <a:rPr lang="en-GB" dirty="0" smtClean="0">
                <a:solidFill>
                  <a:srgbClr val="6D0942"/>
                </a:solidFill>
              </a:rPr>
              <a:t> birthday and wish to leave, your employer has the discretion to apply it, as it would not automatically kick in. </a:t>
            </a:r>
          </a:p>
          <a:p>
            <a:endParaRPr lang="en-GB" dirty="0" smtClean="0">
              <a:solidFill>
                <a:srgbClr val="6D0942"/>
              </a:solidFill>
            </a:endParaRPr>
          </a:p>
          <a:p>
            <a:r>
              <a:rPr lang="en-US" dirty="0">
                <a:solidFill>
                  <a:srgbClr val="6D0942"/>
                </a:solidFill>
              </a:rPr>
              <a:t>If you don’t meet the </a:t>
            </a:r>
            <a:r>
              <a:rPr lang="en-US" dirty="0" smtClean="0">
                <a:solidFill>
                  <a:srgbClr val="6D0942"/>
                </a:solidFill>
              </a:rPr>
              <a:t>rule of 85, </a:t>
            </a:r>
            <a:r>
              <a:rPr lang="en-US" dirty="0">
                <a:solidFill>
                  <a:srgbClr val="6D0942"/>
                </a:solidFill>
              </a:rPr>
              <a:t>then your benefits will suffer the full reduction.</a:t>
            </a:r>
          </a:p>
          <a:p>
            <a:endParaRPr lang="en-GB" dirty="0"/>
          </a:p>
        </p:txBody>
      </p:sp>
    </p:spTree>
    <p:extLst>
      <p:ext uri="{BB962C8B-B14F-4D97-AF65-F5344CB8AC3E}">
        <p14:creationId xmlns:p14="http://schemas.microsoft.com/office/powerpoint/2010/main" val="3231816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5546"/>
          </a:xfrm>
        </p:spPr>
        <p:txBody>
          <a:bodyPr>
            <a:normAutofit/>
          </a:bodyPr>
          <a:lstStyle/>
          <a:p>
            <a:r>
              <a:rPr lang="en-GB" dirty="0" smtClean="0"/>
              <a:t>Pension Calculation</a:t>
            </a:r>
            <a:endParaRPr lang="en-GB" dirty="0"/>
          </a:p>
        </p:txBody>
      </p:sp>
      <p:graphicFrame>
        <p:nvGraphicFramePr>
          <p:cNvPr id="4" name="Content Placeholder 4"/>
          <p:cNvGraphicFramePr>
            <a:graphicFrameLocks/>
          </p:cNvGraphicFramePr>
          <p:nvPr>
            <p:extLst>
              <p:ext uri="{D42A27DB-BD31-4B8C-83A1-F6EECF244321}">
                <p14:modId xmlns:p14="http://schemas.microsoft.com/office/powerpoint/2010/main" val="1595980913"/>
              </p:ext>
            </p:extLst>
          </p:nvPr>
        </p:nvGraphicFramePr>
        <p:xfrm>
          <a:off x="943429" y="1425147"/>
          <a:ext cx="7576457" cy="1777544"/>
        </p:xfrm>
        <a:graphic>
          <a:graphicData uri="http://schemas.openxmlformats.org/drawingml/2006/table">
            <a:tbl>
              <a:tblPr firstRow="1" bandRow="1">
                <a:tableStyleId>{5C22544A-7EE6-4342-B048-85BDC9FD1C3A}</a:tableStyleId>
              </a:tblPr>
              <a:tblGrid>
                <a:gridCol w="7576457">
                  <a:extLst>
                    <a:ext uri="{9D8B030D-6E8A-4147-A177-3AD203B41FA5}">
                      <a16:colId xmlns:a16="http://schemas.microsoft.com/office/drawing/2014/main" val="20000"/>
                    </a:ext>
                  </a:extLst>
                </a:gridCol>
              </a:tblGrid>
              <a:tr h="331232">
                <a:tc>
                  <a:txBody>
                    <a:bodyPr/>
                    <a:lstStyle/>
                    <a:p>
                      <a:pPr algn="ctr"/>
                      <a:r>
                        <a:rPr lang="en-GB" sz="1800" dirty="0" smtClean="0">
                          <a:latin typeface="+mn-lt"/>
                        </a:rPr>
                        <a:t>Up to 31</a:t>
                      </a:r>
                      <a:r>
                        <a:rPr lang="en-GB" sz="1800" baseline="30000" dirty="0" smtClean="0">
                          <a:latin typeface="+mn-lt"/>
                        </a:rPr>
                        <a:t>st</a:t>
                      </a:r>
                      <a:r>
                        <a:rPr lang="en-GB" sz="1800" dirty="0" smtClean="0">
                          <a:latin typeface="+mn-lt"/>
                        </a:rPr>
                        <a:t> March 2008 (Final Salary Scheme)</a:t>
                      </a:r>
                      <a:endParaRPr lang="en-GB" sz="1800" dirty="0">
                        <a:latin typeface="+mn-lt"/>
                      </a:endParaRPr>
                    </a:p>
                  </a:txBody>
                  <a:tcPr marL="77178" marR="77178"/>
                </a:tc>
                <a:extLst>
                  <a:ext uri="{0D108BD9-81ED-4DB2-BD59-A6C34878D82A}">
                    <a16:rowId xmlns:a16="http://schemas.microsoft.com/office/drawing/2014/main" val="10000"/>
                  </a:ext>
                </a:extLst>
              </a:tr>
              <a:tr h="331232">
                <a:tc>
                  <a:txBody>
                    <a:bodyPr/>
                    <a:lstStyle/>
                    <a:p>
                      <a:pPr algn="ctr"/>
                      <a:r>
                        <a:rPr lang="en-GB" sz="1600" dirty="0" smtClean="0">
                          <a:solidFill>
                            <a:srgbClr val="6D0942"/>
                          </a:solidFill>
                          <a:latin typeface="+mn-lt"/>
                        </a:rPr>
                        <a:t>Membership x Final Salary x 1/80</a:t>
                      </a:r>
                      <a:endParaRPr lang="en-GB" sz="1600" dirty="0">
                        <a:solidFill>
                          <a:srgbClr val="6D0942"/>
                        </a:solidFill>
                        <a:latin typeface="+mn-lt"/>
                      </a:endParaRPr>
                    </a:p>
                  </a:txBody>
                  <a:tcPr marL="77178" marR="77178"/>
                </a:tc>
                <a:extLst>
                  <a:ext uri="{0D108BD9-81ED-4DB2-BD59-A6C34878D82A}">
                    <a16:rowId xmlns:a16="http://schemas.microsoft.com/office/drawing/2014/main" val="10001"/>
                  </a:ext>
                </a:extLst>
              </a:tr>
              <a:tr h="1076504">
                <a:tc>
                  <a:txBody>
                    <a:bodyPr/>
                    <a:lstStyle/>
                    <a:p>
                      <a:pPr algn="ctr"/>
                      <a:r>
                        <a:rPr lang="en-GB" sz="1600" dirty="0" smtClean="0">
                          <a:solidFill>
                            <a:srgbClr val="6D0942"/>
                          </a:solidFill>
                          <a:latin typeface="+mn-lt"/>
                        </a:rPr>
                        <a:t>Automatic tax free cash lump sum = 3 x Pension</a:t>
                      </a:r>
                    </a:p>
                    <a:p>
                      <a:pPr algn="ctr"/>
                      <a:r>
                        <a:rPr lang="cy-GB" sz="1600" b="1" dirty="0" smtClean="0">
                          <a:solidFill>
                            <a:srgbClr val="6D0942"/>
                          </a:solidFill>
                          <a:latin typeface="+mn-lt"/>
                        </a:rPr>
                        <a:t>PLUS</a:t>
                      </a:r>
                      <a:r>
                        <a:rPr lang="cy-GB" sz="1600" dirty="0" smtClean="0">
                          <a:solidFill>
                            <a:srgbClr val="6D0942"/>
                          </a:solidFill>
                          <a:latin typeface="+mn-lt"/>
                        </a:rPr>
                        <a:t> </a:t>
                      </a:r>
                      <a:r>
                        <a:rPr lang="en-GB" sz="1600" dirty="0" smtClean="0">
                          <a:solidFill>
                            <a:srgbClr val="6D0942"/>
                          </a:solidFill>
                          <a:latin typeface="+mn-lt"/>
                        </a:rPr>
                        <a:t>Option to exchange some pension for more</a:t>
                      </a:r>
                      <a:r>
                        <a:rPr lang="en-GB" sz="1600" baseline="0" dirty="0" smtClean="0">
                          <a:solidFill>
                            <a:srgbClr val="6D0942"/>
                          </a:solidFill>
                          <a:latin typeface="+mn-lt"/>
                        </a:rPr>
                        <a:t> </a:t>
                      </a:r>
                      <a:r>
                        <a:rPr lang="en-GB" sz="1600" dirty="0" smtClean="0">
                          <a:solidFill>
                            <a:srgbClr val="6D0942"/>
                          </a:solidFill>
                          <a:latin typeface="+mn-lt"/>
                        </a:rPr>
                        <a:t>tax-free lump </a:t>
                      </a:r>
                      <a:r>
                        <a:rPr lang="en-GB" sz="1600" dirty="0" smtClean="0">
                          <a:solidFill>
                            <a:srgbClr val="6D0942"/>
                          </a:solidFill>
                          <a:latin typeface="+mn-lt"/>
                        </a:rPr>
                        <a:t>sum  (£</a:t>
                      </a:r>
                      <a:r>
                        <a:rPr lang="en-GB" sz="1600" dirty="0" smtClean="0">
                          <a:solidFill>
                            <a:srgbClr val="6D0942"/>
                          </a:solidFill>
                          <a:latin typeface="+mn-lt"/>
                        </a:rPr>
                        <a:t>1 for £12)</a:t>
                      </a:r>
                    </a:p>
                    <a:p>
                      <a:pPr algn="ctr"/>
                      <a:r>
                        <a:rPr lang="en-GB" sz="1600" b="1" dirty="0" smtClean="0">
                          <a:solidFill>
                            <a:srgbClr val="6D0942"/>
                          </a:solidFill>
                          <a:latin typeface="+mn-lt"/>
                        </a:rPr>
                        <a:t>NRA</a:t>
                      </a:r>
                      <a:r>
                        <a:rPr lang="en-GB" sz="1600" b="1" baseline="0" dirty="0" smtClean="0">
                          <a:solidFill>
                            <a:srgbClr val="6D0942"/>
                          </a:solidFill>
                          <a:latin typeface="+mn-lt"/>
                        </a:rPr>
                        <a:t> = 65</a:t>
                      </a:r>
                      <a:endParaRPr lang="en-GB" sz="1600" b="1" dirty="0">
                        <a:solidFill>
                          <a:srgbClr val="6D0942"/>
                        </a:solidFill>
                        <a:latin typeface="+mn-lt"/>
                      </a:endParaRPr>
                    </a:p>
                  </a:txBody>
                  <a:tcPr marL="77178" marR="77178"/>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61151624"/>
              </p:ext>
            </p:extLst>
          </p:nvPr>
        </p:nvGraphicFramePr>
        <p:xfrm>
          <a:off x="943428" y="3397639"/>
          <a:ext cx="7576457" cy="1350797"/>
        </p:xfrm>
        <a:graphic>
          <a:graphicData uri="http://schemas.openxmlformats.org/drawingml/2006/table">
            <a:tbl>
              <a:tblPr firstRow="1" bandRow="1">
                <a:tableStyleId>{5C22544A-7EE6-4342-B048-85BDC9FD1C3A}</a:tableStyleId>
              </a:tblPr>
              <a:tblGrid>
                <a:gridCol w="7576457">
                  <a:extLst>
                    <a:ext uri="{9D8B030D-6E8A-4147-A177-3AD203B41FA5}">
                      <a16:colId xmlns:a16="http://schemas.microsoft.com/office/drawing/2014/main" val="20000"/>
                    </a:ext>
                  </a:extLst>
                </a:gridCol>
              </a:tblGrid>
              <a:tr h="331888">
                <a:tc>
                  <a:txBody>
                    <a:bodyPr/>
                    <a:lstStyle/>
                    <a:p>
                      <a:pPr algn="ctr"/>
                      <a:r>
                        <a:rPr lang="en-GB" sz="1800" dirty="0" smtClean="0">
                          <a:latin typeface="Calibri" panose="020F0502020204030204" pitchFamily="34" charset="0"/>
                        </a:rPr>
                        <a:t>From 1</a:t>
                      </a:r>
                      <a:r>
                        <a:rPr lang="en-GB" sz="1800" baseline="30000" dirty="0" smtClean="0">
                          <a:latin typeface="Calibri" panose="020F0502020204030204" pitchFamily="34" charset="0"/>
                        </a:rPr>
                        <a:t>st</a:t>
                      </a:r>
                      <a:r>
                        <a:rPr lang="en-GB" sz="1800" dirty="0" smtClean="0">
                          <a:latin typeface="Calibri" panose="020F0502020204030204" pitchFamily="34" charset="0"/>
                        </a:rPr>
                        <a:t> April 2008 to 31</a:t>
                      </a:r>
                      <a:r>
                        <a:rPr lang="en-GB" sz="1800" baseline="30000" dirty="0" smtClean="0">
                          <a:latin typeface="Calibri" panose="020F0502020204030204" pitchFamily="34" charset="0"/>
                        </a:rPr>
                        <a:t>st</a:t>
                      </a:r>
                      <a:r>
                        <a:rPr lang="en-GB" sz="1800" dirty="0" smtClean="0">
                          <a:latin typeface="Calibri" panose="020F0502020204030204" pitchFamily="34" charset="0"/>
                        </a:rPr>
                        <a:t> March 2014 (Final Salary Scheme)</a:t>
                      </a:r>
                      <a:endParaRPr lang="en-GB" sz="1800" dirty="0">
                        <a:latin typeface="Calibri" panose="020F0502020204030204" pitchFamily="34" charset="0"/>
                      </a:endParaRPr>
                    </a:p>
                  </a:txBody>
                  <a:tcPr/>
                </a:tc>
                <a:extLst>
                  <a:ext uri="{0D108BD9-81ED-4DB2-BD59-A6C34878D82A}">
                    <a16:rowId xmlns:a16="http://schemas.microsoft.com/office/drawing/2014/main" val="10000"/>
                  </a:ext>
                </a:extLst>
              </a:tr>
              <a:tr h="304230">
                <a:tc>
                  <a:txBody>
                    <a:bodyPr/>
                    <a:lstStyle/>
                    <a:p>
                      <a:pPr algn="ctr"/>
                      <a:r>
                        <a:rPr lang="en-GB" sz="1600" dirty="0" smtClean="0">
                          <a:solidFill>
                            <a:srgbClr val="6D0942"/>
                          </a:solidFill>
                          <a:latin typeface="+mn-lt"/>
                        </a:rPr>
                        <a:t>Membership x Final Salary x 1/60</a:t>
                      </a:r>
                      <a:endParaRPr lang="en-GB" sz="1600" dirty="0">
                        <a:solidFill>
                          <a:srgbClr val="6D0942"/>
                        </a:solidFill>
                        <a:latin typeface="+mn-lt"/>
                      </a:endParaRPr>
                    </a:p>
                  </a:txBody>
                  <a:tcPr/>
                </a:tc>
                <a:extLst>
                  <a:ext uri="{0D108BD9-81ED-4DB2-BD59-A6C34878D82A}">
                    <a16:rowId xmlns:a16="http://schemas.microsoft.com/office/drawing/2014/main" val="10001"/>
                  </a:ext>
                </a:extLst>
              </a:tr>
              <a:tr h="649757">
                <a:tc>
                  <a:txBody>
                    <a:bodyPr/>
                    <a:lstStyle/>
                    <a:p>
                      <a:pPr algn="ctr"/>
                      <a:r>
                        <a:rPr lang="en-GB" sz="1600" dirty="0" smtClean="0">
                          <a:solidFill>
                            <a:srgbClr val="6D0942"/>
                          </a:solidFill>
                          <a:latin typeface="+mn-lt"/>
                        </a:rPr>
                        <a:t>Option to exchange some pension for tax-free lump </a:t>
                      </a:r>
                      <a:r>
                        <a:rPr lang="en-GB" sz="1600" dirty="0" smtClean="0">
                          <a:solidFill>
                            <a:srgbClr val="6D0942"/>
                          </a:solidFill>
                          <a:latin typeface="+mn-lt"/>
                        </a:rPr>
                        <a:t>sum (£</a:t>
                      </a:r>
                      <a:r>
                        <a:rPr lang="en-GB" sz="1600" dirty="0" smtClean="0">
                          <a:solidFill>
                            <a:srgbClr val="6D0942"/>
                          </a:solidFill>
                          <a:latin typeface="+mn-lt"/>
                        </a:rPr>
                        <a:t>1 for £12)</a:t>
                      </a:r>
                    </a:p>
                    <a:p>
                      <a:pPr algn="ctr"/>
                      <a:r>
                        <a:rPr lang="en-GB" sz="1600" b="1" dirty="0" smtClean="0">
                          <a:solidFill>
                            <a:srgbClr val="6D0942"/>
                          </a:solidFill>
                          <a:latin typeface="+mn-lt"/>
                        </a:rPr>
                        <a:t>NRA = 65</a:t>
                      </a:r>
                      <a:endParaRPr lang="en-GB" sz="1600" b="1" dirty="0">
                        <a:solidFill>
                          <a:srgbClr val="6D0942"/>
                        </a:solidFill>
                        <a:latin typeface="+mn-lt"/>
                      </a:endParaRPr>
                    </a:p>
                  </a:txBody>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75847837"/>
              </p:ext>
            </p:extLst>
          </p:nvPr>
        </p:nvGraphicFramePr>
        <p:xfrm>
          <a:off x="943429" y="4943384"/>
          <a:ext cx="7576457" cy="1310640"/>
        </p:xfrm>
        <a:graphic>
          <a:graphicData uri="http://schemas.openxmlformats.org/drawingml/2006/table">
            <a:tbl>
              <a:tblPr firstRow="1" bandRow="1">
                <a:tableStyleId>{5C22544A-7EE6-4342-B048-85BDC9FD1C3A}</a:tableStyleId>
              </a:tblPr>
              <a:tblGrid>
                <a:gridCol w="7576457">
                  <a:extLst>
                    <a:ext uri="{9D8B030D-6E8A-4147-A177-3AD203B41FA5}">
                      <a16:colId xmlns:a16="http://schemas.microsoft.com/office/drawing/2014/main" val="20000"/>
                    </a:ext>
                  </a:extLst>
                </a:gridCol>
              </a:tblGrid>
              <a:tr h="254145">
                <a:tc>
                  <a:txBody>
                    <a:bodyPr/>
                    <a:lstStyle/>
                    <a:p>
                      <a:pPr algn="ctr"/>
                      <a:r>
                        <a:rPr lang="en-GB" sz="1600" dirty="0" smtClean="0">
                          <a:latin typeface="Calibri" panose="020F0502020204030204" pitchFamily="34" charset="0"/>
                        </a:rPr>
                        <a:t>From 1</a:t>
                      </a:r>
                      <a:r>
                        <a:rPr lang="en-GB" sz="1600" baseline="30000" dirty="0" smtClean="0">
                          <a:latin typeface="Calibri" panose="020F0502020204030204" pitchFamily="34" charset="0"/>
                        </a:rPr>
                        <a:t>st</a:t>
                      </a:r>
                      <a:r>
                        <a:rPr lang="en-GB" sz="1600" dirty="0" smtClean="0">
                          <a:latin typeface="Calibri" panose="020F0502020204030204" pitchFamily="34" charset="0"/>
                        </a:rPr>
                        <a:t> April 2014 (Career Average Scheme)</a:t>
                      </a:r>
                      <a:endParaRPr lang="en-GB" sz="1600" dirty="0">
                        <a:latin typeface="Calibri" panose="020F0502020204030204" pitchFamily="34" charset="0"/>
                      </a:endParaRPr>
                    </a:p>
                  </a:txBody>
                  <a:tcPr/>
                </a:tc>
                <a:extLst>
                  <a:ext uri="{0D108BD9-81ED-4DB2-BD59-A6C34878D82A}">
                    <a16:rowId xmlns:a16="http://schemas.microsoft.com/office/drawing/2014/main" val="10000"/>
                  </a:ext>
                </a:extLst>
              </a:tr>
              <a:tr h="254145">
                <a:tc>
                  <a:txBody>
                    <a:bodyPr/>
                    <a:lstStyle/>
                    <a:p>
                      <a:pPr algn="ctr"/>
                      <a:r>
                        <a:rPr lang="en-GB" sz="1800" dirty="0" smtClean="0">
                          <a:solidFill>
                            <a:srgbClr val="6D0942"/>
                          </a:solidFill>
                          <a:latin typeface="+mn-lt"/>
                        </a:rPr>
                        <a:t>Pensionable Pay x 1/49 +</a:t>
                      </a:r>
                      <a:r>
                        <a:rPr lang="en-GB" sz="1800" baseline="0" dirty="0" smtClean="0">
                          <a:solidFill>
                            <a:srgbClr val="6D0942"/>
                          </a:solidFill>
                          <a:latin typeface="+mn-lt"/>
                        </a:rPr>
                        <a:t> Inflation</a:t>
                      </a:r>
                      <a:endParaRPr lang="en-GB" sz="1800" dirty="0">
                        <a:solidFill>
                          <a:srgbClr val="6D0942"/>
                        </a:solidFill>
                        <a:latin typeface="+mn-lt"/>
                      </a:endParaRPr>
                    </a:p>
                  </a:txBody>
                  <a:tcPr/>
                </a:tc>
                <a:extLst>
                  <a:ext uri="{0D108BD9-81ED-4DB2-BD59-A6C34878D82A}">
                    <a16:rowId xmlns:a16="http://schemas.microsoft.com/office/drawing/2014/main" val="10001"/>
                  </a:ext>
                </a:extLst>
              </a:tr>
              <a:tr h="444753">
                <a:tc>
                  <a:txBody>
                    <a:bodyPr/>
                    <a:lstStyle/>
                    <a:p>
                      <a:pPr algn="ctr"/>
                      <a:r>
                        <a:rPr lang="en-GB" sz="1800" dirty="0" smtClean="0">
                          <a:solidFill>
                            <a:srgbClr val="6D0942"/>
                          </a:solidFill>
                          <a:latin typeface="+mn-lt"/>
                        </a:rPr>
                        <a:t>Option to exchange some pension for tax-free</a:t>
                      </a:r>
                      <a:r>
                        <a:rPr lang="en-GB" sz="1800" baseline="0" dirty="0" smtClean="0">
                          <a:solidFill>
                            <a:srgbClr val="6D0942"/>
                          </a:solidFill>
                          <a:latin typeface="+mn-lt"/>
                        </a:rPr>
                        <a:t> lump sum </a:t>
                      </a:r>
                      <a:r>
                        <a:rPr lang="en-GB" sz="1800" baseline="0" dirty="0" smtClean="0">
                          <a:solidFill>
                            <a:srgbClr val="6D0942"/>
                          </a:solidFill>
                          <a:latin typeface="+mn-lt"/>
                        </a:rPr>
                        <a:t> (£</a:t>
                      </a:r>
                      <a:r>
                        <a:rPr lang="en-GB" sz="1800" baseline="0" dirty="0" smtClean="0">
                          <a:solidFill>
                            <a:srgbClr val="6D0942"/>
                          </a:solidFill>
                          <a:latin typeface="+mn-lt"/>
                        </a:rPr>
                        <a:t>1 for £12)</a:t>
                      </a:r>
                    </a:p>
                    <a:p>
                      <a:pPr algn="ctr"/>
                      <a:r>
                        <a:rPr lang="en-GB" sz="1600" b="1" baseline="0" dirty="0" smtClean="0">
                          <a:solidFill>
                            <a:srgbClr val="6D0942"/>
                          </a:solidFill>
                          <a:latin typeface="+mn-lt"/>
                        </a:rPr>
                        <a:t>NRA = State Pension Age or 65</a:t>
                      </a:r>
                      <a:endParaRPr lang="en-GB" sz="1600" b="1" dirty="0">
                        <a:solidFill>
                          <a:srgbClr val="6D0942"/>
                        </a:solidFill>
                        <a:latin typeface="+mn-lt"/>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302045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32114"/>
          </a:xfrm>
        </p:spPr>
        <p:txBody>
          <a:bodyPr>
            <a:normAutofit/>
          </a:bodyPr>
          <a:lstStyle/>
          <a:p>
            <a:r>
              <a:rPr lang="en-GB" dirty="0" smtClean="0"/>
              <a:t>Working Part Time</a:t>
            </a:r>
            <a:br>
              <a:rPr lang="en-GB" dirty="0" smtClean="0"/>
            </a:br>
            <a:r>
              <a:rPr lang="en-GB" sz="2800" dirty="0" smtClean="0"/>
              <a:t>(Final Salary Scheme)</a:t>
            </a:r>
            <a:endParaRPr lang="en-GB" dirty="0"/>
          </a:p>
        </p:txBody>
      </p:sp>
      <p:sp>
        <p:nvSpPr>
          <p:cNvPr id="3" name="Content Placeholder 2"/>
          <p:cNvSpPr>
            <a:spLocks noGrp="1"/>
          </p:cNvSpPr>
          <p:nvPr>
            <p:ph idx="1"/>
          </p:nvPr>
        </p:nvSpPr>
        <p:spPr>
          <a:xfrm>
            <a:off x="677334" y="1872343"/>
            <a:ext cx="8596668" cy="4404889"/>
          </a:xfrm>
        </p:spPr>
        <p:txBody>
          <a:bodyPr>
            <a:normAutofit/>
          </a:bodyPr>
          <a:lstStyle/>
          <a:p>
            <a:r>
              <a:rPr lang="en-US" dirty="0">
                <a:solidFill>
                  <a:srgbClr val="6D0942"/>
                </a:solidFill>
              </a:rPr>
              <a:t>For the majority of our members we class part-time employees as anyone whose contractual hours of work are less than 37 per week  (Or 32.50 hours per week in some cases) for 52 weeks of the year. </a:t>
            </a:r>
            <a:endParaRPr lang="en-US" dirty="0" smtClean="0">
              <a:solidFill>
                <a:srgbClr val="6D0942"/>
              </a:solidFill>
            </a:endParaRPr>
          </a:p>
          <a:p>
            <a:pPr marL="0" indent="0">
              <a:buNone/>
            </a:pPr>
            <a:endParaRPr lang="en-US" dirty="0">
              <a:solidFill>
                <a:srgbClr val="6D0942"/>
              </a:solidFill>
            </a:endParaRPr>
          </a:p>
          <a:p>
            <a:r>
              <a:rPr lang="en-US" dirty="0">
                <a:solidFill>
                  <a:srgbClr val="6D0942"/>
                </a:solidFill>
              </a:rPr>
              <a:t>A part-time employee may also be someone who works 37 hours per week (Or 32.50 hours per week in some cases) but for less than 52 weeks of the year such as an employee of a school who works during term-time </a:t>
            </a:r>
            <a:r>
              <a:rPr lang="en-US" dirty="0" smtClean="0">
                <a:solidFill>
                  <a:srgbClr val="6D0942"/>
                </a:solidFill>
              </a:rPr>
              <a:t>only.</a:t>
            </a:r>
          </a:p>
          <a:p>
            <a:pPr marL="0" indent="0">
              <a:buNone/>
            </a:pPr>
            <a:endParaRPr lang="en-US" sz="2000" dirty="0">
              <a:solidFill>
                <a:srgbClr val="6D0942"/>
              </a:solidFill>
            </a:endParaRPr>
          </a:p>
          <a:p>
            <a:r>
              <a:rPr lang="en-GB" b="1" u="sng" dirty="0">
                <a:solidFill>
                  <a:srgbClr val="6D0942"/>
                </a:solidFill>
              </a:rPr>
              <a:t>Examples:</a:t>
            </a:r>
          </a:p>
          <a:p>
            <a:pPr marL="0" indent="0">
              <a:buNone/>
            </a:pPr>
            <a:r>
              <a:rPr lang="en-GB" dirty="0" smtClean="0">
                <a:solidFill>
                  <a:srgbClr val="6D0942"/>
                </a:solidFill>
              </a:rPr>
              <a:t>	Working </a:t>
            </a:r>
            <a:r>
              <a:rPr lang="en-GB" dirty="0">
                <a:solidFill>
                  <a:srgbClr val="6D0942"/>
                </a:solidFill>
              </a:rPr>
              <a:t>32.50/32.50 for 80% of the year = 26.00/32.50</a:t>
            </a:r>
          </a:p>
          <a:p>
            <a:pPr marL="0" indent="0">
              <a:buNone/>
            </a:pPr>
            <a:r>
              <a:rPr lang="en-GB" dirty="0" smtClean="0">
                <a:solidFill>
                  <a:srgbClr val="6D0942"/>
                </a:solidFill>
              </a:rPr>
              <a:t>	Working </a:t>
            </a:r>
            <a:r>
              <a:rPr lang="en-GB" dirty="0">
                <a:solidFill>
                  <a:srgbClr val="6D0942"/>
                </a:solidFill>
              </a:rPr>
              <a:t>19.50/32.50 for 80% of the year = 15.60/32.50</a:t>
            </a:r>
          </a:p>
          <a:p>
            <a:endParaRPr lang="en-GB" dirty="0"/>
          </a:p>
        </p:txBody>
      </p:sp>
    </p:spTree>
    <p:extLst>
      <p:ext uri="{BB962C8B-B14F-4D97-AF65-F5344CB8AC3E}">
        <p14:creationId xmlns:p14="http://schemas.microsoft.com/office/powerpoint/2010/main" val="3838259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GB" dirty="0" smtClean="0"/>
              <a:t>Working Part Time</a:t>
            </a:r>
            <a:br>
              <a:rPr lang="en-GB" dirty="0" smtClean="0"/>
            </a:br>
            <a:r>
              <a:rPr lang="en-GB" sz="2800" dirty="0" smtClean="0"/>
              <a:t>(Final Salary Scheme)</a:t>
            </a:r>
            <a:endParaRPr lang="en-GB" dirty="0"/>
          </a:p>
        </p:txBody>
      </p:sp>
      <p:sp>
        <p:nvSpPr>
          <p:cNvPr id="3" name="Content Placeholder 2"/>
          <p:cNvSpPr>
            <a:spLocks noGrp="1"/>
          </p:cNvSpPr>
          <p:nvPr>
            <p:ph idx="1"/>
          </p:nvPr>
        </p:nvSpPr>
        <p:spPr>
          <a:xfrm>
            <a:off x="677334" y="1944914"/>
            <a:ext cx="8596668" cy="4110962"/>
          </a:xfrm>
        </p:spPr>
        <p:txBody>
          <a:bodyPr>
            <a:normAutofit/>
          </a:bodyPr>
          <a:lstStyle/>
          <a:p>
            <a:r>
              <a:rPr lang="en-GB" dirty="0" smtClean="0">
                <a:solidFill>
                  <a:srgbClr val="6D0942"/>
                </a:solidFill>
              </a:rPr>
              <a:t>It takes part time members longer to build up 1 years scheme membership than a member who works full time.</a:t>
            </a:r>
          </a:p>
          <a:p>
            <a:pPr marL="0" indent="0">
              <a:buNone/>
            </a:pPr>
            <a:r>
              <a:rPr lang="en-GB" b="1" u="sng" dirty="0" smtClean="0">
                <a:solidFill>
                  <a:srgbClr val="6D0942"/>
                </a:solidFill>
              </a:rPr>
              <a:t>Comparison</a:t>
            </a:r>
          </a:p>
          <a:p>
            <a:pPr marL="0" indent="0">
              <a:buNone/>
            </a:pPr>
            <a:endParaRPr lang="en-GB" dirty="0" smtClean="0">
              <a:solidFill>
                <a:srgbClr val="6D0942"/>
              </a:solidFill>
            </a:endParaRPr>
          </a:p>
          <a:p>
            <a:endParaRPr lang="en-GB" dirty="0" smtClean="0">
              <a:solidFill>
                <a:srgbClr val="6D0942"/>
              </a:solidFill>
            </a:endParaRPr>
          </a:p>
          <a:p>
            <a:endParaRPr lang="en-GB" dirty="0" smtClean="0">
              <a:solidFill>
                <a:srgbClr val="6D0942"/>
              </a:solidFill>
            </a:endParaRPr>
          </a:p>
          <a:p>
            <a:endParaRPr lang="en-GB" dirty="0" smtClean="0">
              <a:solidFill>
                <a:srgbClr val="6D0942"/>
              </a:solidFill>
            </a:endParaRPr>
          </a:p>
          <a:p>
            <a:r>
              <a:rPr lang="en-GB" dirty="0" smtClean="0">
                <a:solidFill>
                  <a:srgbClr val="6D0942"/>
                </a:solidFill>
              </a:rPr>
              <a:t>Therefore </a:t>
            </a:r>
            <a:r>
              <a:rPr lang="en-GB" dirty="0">
                <a:solidFill>
                  <a:srgbClr val="6D0942"/>
                </a:solidFill>
              </a:rPr>
              <a:t>it takes the member working 18.5 hours a week 2 years to build up 1 years membership in the scheme – however the calendar length would be used to calculate the 85 year rule date. </a:t>
            </a:r>
          </a:p>
          <a:p>
            <a:endParaRPr lang="en-GB" dirty="0"/>
          </a:p>
        </p:txBody>
      </p:sp>
      <p:sp>
        <p:nvSpPr>
          <p:cNvPr id="5" name="Rounded Rectangle 4"/>
          <p:cNvSpPr/>
          <p:nvPr/>
        </p:nvSpPr>
        <p:spPr>
          <a:xfrm>
            <a:off x="1030514" y="3251200"/>
            <a:ext cx="3856325" cy="1030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p>
          <a:p>
            <a:pPr algn="ctr"/>
            <a:r>
              <a:rPr lang="en-GB" sz="1600" dirty="0" smtClean="0"/>
              <a:t>Member working </a:t>
            </a:r>
            <a:r>
              <a:rPr lang="en-GB" sz="1600" dirty="0"/>
              <a:t>37 hours a week for 12 month = 1 years membership</a:t>
            </a:r>
          </a:p>
          <a:p>
            <a:pPr algn="ctr"/>
            <a:endParaRPr lang="en-GB" dirty="0"/>
          </a:p>
        </p:txBody>
      </p:sp>
      <p:sp>
        <p:nvSpPr>
          <p:cNvPr id="6" name="Rounded Rectangle 5"/>
          <p:cNvSpPr/>
          <p:nvPr/>
        </p:nvSpPr>
        <p:spPr>
          <a:xfrm>
            <a:off x="5240019" y="3251200"/>
            <a:ext cx="3831409" cy="1030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smtClean="0"/>
          </a:p>
          <a:p>
            <a:pPr algn="ctr"/>
            <a:r>
              <a:rPr lang="en-GB" sz="1600" dirty="0" smtClean="0"/>
              <a:t>Member working </a:t>
            </a:r>
            <a:r>
              <a:rPr lang="en-GB" sz="1600" dirty="0"/>
              <a:t>18.5 hours a week for 12 months = 6 months membership </a:t>
            </a:r>
          </a:p>
          <a:p>
            <a:pPr algn="ctr"/>
            <a:endParaRPr lang="en-GB" dirty="0"/>
          </a:p>
        </p:txBody>
      </p:sp>
    </p:spTree>
    <p:extLst>
      <p:ext uri="{BB962C8B-B14F-4D97-AF65-F5344CB8AC3E}">
        <p14:creationId xmlns:p14="http://schemas.microsoft.com/office/powerpoint/2010/main" val="3056728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6735"/>
          </a:xfrm>
        </p:spPr>
        <p:txBody>
          <a:bodyPr/>
          <a:lstStyle/>
          <a:p>
            <a:r>
              <a:rPr lang="en-GB" dirty="0" smtClean="0"/>
              <a:t>Pensionable Pay</a:t>
            </a:r>
            <a:endParaRPr lang="en-GB" dirty="0"/>
          </a:p>
        </p:txBody>
      </p:sp>
      <p:sp>
        <p:nvSpPr>
          <p:cNvPr id="3" name="Content Placeholder 2"/>
          <p:cNvSpPr>
            <a:spLocks noGrp="1"/>
          </p:cNvSpPr>
          <p:nvPr>
            <p:ph idx="1"/>
          </p:nvPr>
        </p:nvSpPr>
        <p:spPr>
          <a:xfrm>
            <a:off x="907993" y="1364343"/>
            <a:ext cx="8227769" cy="4888175"/>
          </a:xfrm>
        </p:spPr>
        <p:txBody>
          <a:bodyPr>
            <a:normAutofit/>
          </a:bodyPr>
          <a:lstStyle/>
          <a:p>
            <a:pPr marL="0" indent="0">
              <a:buNone/>
            </a:pPr>
            <a:r>
              <a:rPr lang="en-GB" b="1" u="sng" dirty="0" smtClean="0">
                <a:solidFill>
                  <a:srgbClr val="6D0942"/>
                </a:solidFill>
              </a:rPr>
              <a:t>For pre 2014 membership, pensionable pay is based on;</a:t>
            </a:r>
            <a:endParaRPr lang="en-GB" b="1" u="sng" dirty="0">
              <a:solidFill>
                <a:srgbClr val="6D0942"/>
              </a:solidFill>
            </a:endParaRPr>
          </a:p>
          <a:p>
            <a:r>
              <a:rPr lang="en-GB" dirty="0" smtClean="0">
                <a:solidFill>
                  <a:srgbClr val="6D0942"/>
                </a:solidFill>
              </a:rPr>
              <a:t>Last 365 days before leaving/retiring, or</a:t>
            </a:r>
          </a:p>
          <a:p>
            <a:r>
              <a:rPr lang="en-GB" dirty="0" smtClean="0">
                <a:solidFill>
                  <a:srgbClr val="6D0942"/>
                </a:solidFill>
              </a:rPr>
              <a:t>Best year in the last 3 years, or</a:t>
            </a:r>
          </a:p>
          <a:p>
            <a:r>
              <a:rPr lang="en-GB" dirty="0" smtClean="0">
                <a:solidFill>
                  <a:srgbClr val="6D0942"/>
                </a:solidFill>
              </a:rPr>
              <a:t>Average of 3 consecutive years in the last 13 years ending on a 31</a:t>
            </a:r>
            <a:r>
              <a:rPr lang="en-GB" baseline="30000" dirty="0" smtClean="0">
                <a:solidFill>
                  <a:srgbClr val="6D0942"/>
                </a:solidFill>
              </a:rPr>
              <a:t>st</a:t>
            </a:r>
            <a:r>
              <a:rPr lang="en-GB" dirty="0" smtClean="0">
                <a:solidFill>
                  <a:srgbClr val="6D0942"/>
                </a:solidFill>
              </a:rPr>
              <a:t> March, if you have suffered a reduction in pay.</a:t>
            </a:r>
          </a:p>
          <a:p>
            <a:r>
              <a:rPr lang="en-GB" i="1" dirty="0" smtClean="0">
                <a:solidFill>
                  <a:srgbClr val="6D0942"/>
                </a:solidFill>
              </a:rPr>
              <a:t>If part time- the pay that would be used would represent the full time equivalent pay for a 37 hour week.</a:t>
            </a:r>
          </a:p>
          <a:p>
            <a:endParaRPr lang="en-GB" dirty="0"/>
          </a:p>
          <a:p>
            <a:pPr marL="0" indent="0">
              <a:buNone/>
            </a:pPr>
            <a:r>
              <a:rPr lang="en-GB" b="1" u="sng" dirty="0">
                <a:solidFill>
                  <a:srgbClr val="6D0942"/>
                </a:solidFill>
              </a:rPr>
              <a:t>For </a:t>
            </a:r>
            <a:r>
              <a:rPr lang="en-GB" b="1" u="sng" dirty="0" smtClean="0">
                <a:solidFill>
                  <a:srgbClr val="6D0942"/>
                </a:solidFill>
              </a:rPr>
              <a:t>post </a:t>
            </a:r>
            <a:r>
              <a:rPr lang="en-GB" b="1" u="sng" dirty="0">
                <a:solidFill>
                  <a:srgbClr val="6D0942"/>
                </a:solidFill>
              </a:rPr>
              <a:t>2014 </a:t>
            </a:r>
            <a:r>
              <a:rPr lang="en-GB" b="1" u="sng" dirty="0" smtClean="0">
                <a:solidFill>
                  <a:srgbClr val="6D0942"/>
                </a:solidFill>
              </a:rPr>
              <a:t>membership:</a:t>
            </a:r>
            <a:endParaRPr lang="en-GB" dirty="0"/>
          </a:p>
          <a:p>
            <a:r>
              <a:rPr lang="en-GB" dirty="0" smtClean="0">
                <a:solidFill>
                  <a:srgbClr val="6D0942"/>
                </a:solidFill>
              </a:rPr>
              <a:t>Your pension is based on actual pensionable pay in each year.</a:t>
            </a:r>
          </a:p>
          <a:p>
            <a:pPr marL="0" indent="0">
              <a:buNone/>
            </a:pPr>
            <a:endParaRPr lang="en-GB" dirty="0"/>
          </a:p>
          <a:p>
            <a:endParaRPr lang="en-GB" dirty="0" smtClean="0"/>
          </a:p>
          <a:p>
            <a:endParaRPr lang="en-GB" dirty="0" smtClean="0"/>
          </a:p>
        </p:txBody>
      </p:sp>
    </p:spTree>
    <p:extLst>
      <p:ext uri="{BB962C8B-B14F-4D97-AF65-F5344CB8AC3E}">
        <p14:creationId xmlns:p14="http://schemas.microsoft.com/office/powerpoint/2010/main" val="624149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7881"/>
          </a:xfrm>
        </p:spPr>
        <p:txBody>
          <a:bodyPr>
            <a:normAutofit/>
          </a:bodyPr>
          <a:lstStyle/>
          <a:p>
            <a:r>
              <a:rPr lang="en-GB" dirty="0" smtClean="0"/>
              <a:t>What’s included in ‘Pensionable Pay’?</a:t>
            </a:r>
            <a:endParaRPr lang="en-GB" dirty="0"/>
          </a:p>
        </p:txBody>
      </p:sp>
      <p:sp>
        <p:nvSpPr>
          <p:cNvPr id="3" name="Content Placeholder 2"/>
          <p:cNvSpPr>
            <a:spLocks noGrp="1"/>
          </p:cNvSpPr>
          <p:nvPr>
            <p:ph idx="1"/>
          </p:nvPr>
        </p:nvSpPr>
        <p:spPr>
          <a:xfrm>
            <a:off x="677334" y="1367481"/>
            <a:ext cx="8596668" cy="4673882"/>
          </a:xfrm>
        </p:spPr>
        <p:txBody>
          <a:bodyPr>
            <a:normAutofit/>
          </a:bodyPr>
          <a:lstStyle/>
          <a:p>
            <a:pPr marL="0" indent="0">
              <a:buNone/>
            </a:pPr>
            <a:r>
              <a:rPr lang="en-GB" dirty="0" smtClean="0">
                <a:solidFill>
                  <a:srgbClr val="6D0942"/>
                </a:solidFill>
              </a:rPr>
              <a:t>This is the </a:t>
            </a:r>
            <a:r>
              <a:rPr lang="en-GB" dirty="0">
                <a:solidFill>
                  <a:srgbClr val="6D0942"/>
                </a:solidFill>
              </a:rPr>
              <a:t>p</a:t>
            </a:r>
            <a:r>
              <a:rPr lang="en-GB" dirty="0" smtClean="0">
                <a:solidFill>
                  <a:srgbClr val="6D0942"/>
                </a:solidFill>
              </a:rPr>
              <a:t>ay on which you normally pay pension contributions. Typically, pensionable pay includes:</a:t>
            </a:r>
          </a:p>
          <a:p>
            <a:pPr marL="0" indent="0">
              <a:buNone/>
            </a:pPr>
            <a:endParaRPr lang="en-GB" dirty="0" smtClean="0">
              <a:solidFill>
                <a:srgbClr val="6D0942"/>
              </a:solidFill>
            </a:endParaRPr>
          </a:p>
          <a:p>
            <a:r>
              <a:rPr lang="en-GB" dirty="0" smtClean="0">
                <a:solidFill>
                  <a:srgbClr val="6D0942"/>
                </a:solidFill>
              </a:rPr>
              <a:t>Your normal salary/wages</a:t>
            </a:r>
          </a:p>
          <a:p>
            <a:r>
              <a:rPr lang="en-GB" dirty="0" smtClean="0">
                <a:solidFill>
                  <a:srgbClr val="6D0942"/>
                </a:solidFill>
              </a:rPr>
              <a:t>Bonuses</a:t>
            </a:r>
          </a:p>
          <a:p>
            <a:r>
              <a:rPr lang="en-GB" dirty="0" smtClean="0">
                <a:solidFill>
                  <a:srgbClr val="6D0942"/>
                </a:solidFill>
              </a:rPr>
              <a:t>Overtime (contractual and non-contractual)</a:t>
            </a:r>
            <a:endParaRPr lang="en-GB" dirty="0">
              <a:solidFill>
                <a:srgbClr val="6D0942"/>
              </a:solidFill>
            </a:endParaRPr>
          </a:p>
          <a:p>
            <a:r>
              <a:rPr lang="en-GB" dirty="0" smtClean="0">
                <a:solidFill>
                  <a:srgbClr val="6D0942"/>
                </a:solidFill>
              </a:rPr>
              <a:t>Maternity, paternity, adoption and shared parental pay</a:t>
            </a:r>
          </a:p>
          <a:p>
            <a:r>
              <a:rPr lang="en-GB" dirty="0" smtClean="0">
                <a:solidFill>
                  <a:srgbClr val="6D0942"/>
                </a:solidFill>
              </a:rPr>
              <a:t>Shift allowance</a:t>
            </a:r>
          </a:p>
          <a:p>
            <a:r>
              <a:rPr lang="en-GB" dirty="0" smtClean="0">
                <a:solidFill>
                  <a:srgbClr val="6D0942"/>
                </a:solidFill>
              </a:rPr>
              <a:t>Additional hours payments if you work part-time</a:t>
            </a:r>
          </a:p>
          <a:p>
            <a:r>
              <a:rPr lang="en-GB" dirty="0" smtClean="0">
                <a:solidFill>
                  <a:srgbClr val="6D0942"/>
                </a:solidFill>
              </a:rPr>
              <a:t>Any other table benefit specified in your contract as being pensionable</a:t>
            </a:r>
            <a:endParaRPr lang="en-GB" dirty="0">
              <a:solidFill>
                <a:srgbClr val="6D0942"/>
              </a:solidFill>
            </a:endParaRPr>
          </a:p>
        </p:txBody>
      </p:sp>
    </p:spTree>
    <p:extLst>
      <p:ext uri="{BB962C8B-B14F-4D97-AF65-F5344CB8AC3E}">
        <p14:creationId xmlns:p14="http://schemas.microsoft.com/office/powerpoint/2010/main" val="2726324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2811"/>
          </a:xfrm>
        </p:spPr>
        <p:txBody>
          <a:bodyPr>
            <a:normAutofit/>
          </a:bodyPr>
          <a:lstStyle/>
          <a:p>
            <a:r>
              <a:rPr lang="en-GB" dirty="0" smtClean="0"/>
              <a:t>Local Government Pension Scheme</a:t>
            </a:r>
            <a:endParaRPr lang="en-GB" dirty="0"/>
          </a:p>
        </p:txBody>
      </p:sp>
      <p:sp>
        <p:nvSpPr>
          <p:cNvPr id="3" name="Content Placeholder 2"/>
          <p:cNvSpPr>
            <a:spLocks noGrp="1"/>
          </p:cNvSpPr>
          <p:nvPr>
            <p:ph idx="1"/>
          </p:nvPr>
        </p:nvSpPr>
        <p:spPr>
          <a:xfrm>
            <a:off x="677334" y="1581647"/>
            <a:ext cx="8596668" cy="4459716"/>
          </a:xfrm>
        </p:spPr>
        <p:txBody>
          <a:bodyPr>
            <a:normAutofit/>
          </a:bodyPr>
          <a:lstStyle/>
          <a:p>
            <a:r>
              <a:rPr lang="en-GB" dirty="0" smtClean="0">
                <a:solidFill>
                  <a:srgbClr val="6D0942"/>
                </a:solidFill>
              </a:rPr>
              <a:t>One of the largest public sector pension schemes in the UK with over 4.6 million members.</a:t>
            </a:r>
          </a:p>
          <a:p>
            <a:r>
              <a:rPr lang="en-GB" dirty="0" smtClean="0">
                <a:solidFill>
                  <a:srgbClr val="6D0942"/>
                </a:solidFill>
              </a:rPr>
              <a:t>The scheme is administered locally through 99 regional pension funds. In North Wales, there are 2 funds:</a:t>
            </a:r>
          </a:p>
          <a:p>
            <a:endParaRPr lang="en-GB" dirty="0" smtClean="0"/>
          </a:p>
          <a:p>
            <a:endParaRPr lang="en-GB" dirty="0"/>
          </a:p>
          <a:p>
            <a:endParaRPr lang="en-GB" dirty="0" smtClean="0"/>
          </a:p>
          <a:p>
            <a:endParaRPr lang="en-GB" dirty="0"/>
          </a:p>
          <a:p>
            <a:endParaRPr lang="en-GB" dirty="0" smtClean="0"/>
          </a:p>
          <a:p>
            <a:pPr marL="285750" indent="-285750">
              <a:buFont typeface="Arial" panose="020B0604020202020204" pitchFamily="34" charset="0"/>
              <a:buChar char="•"/>
            </a:pPr>
            <a:endParaRPr lang="en-GB" dirty="0">
              <a:latin typeface="Calibri" panose="020F0502020204030204" pitchFamily="34" charset="0"/>
            </a:endParaRPr>
          </a:p>
          <a:p>
            <a:endParaRPr lang="en-GB" dirty="0"/>
          </a:p>
        </p:txBody>
      </p:sp>
      <p:pic>
        <p:nvPicPr>
          <p:cNvPr id="4" name="Picture 2" descr="K:\logos\Gwynedd Pension Fund logo 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4316" y="3255336"/>
            <a:ext cx="2376426" cy="1578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9526" t="11497" r="17945" b="20941"/>
          <a:stretch/>
        </p:blipFill>
        <p:spPr>
          <a:xfrm>
            <a:off x="5307724" y="3422710"/>
            <a:ext cx="2907362" cy="1243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5"/>
          <p:cNvSpPr/>
          <p:nvPr/>
        </p:nvSpPr>
        <p:spPr>
          <a:xfrm>
            <a:off x="5307723" y="5171619"/>
            <a:ext cx="2907363" cy="1118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t>Denbighshire County Council</a:t>
            </a:r>
          </a:p>
          <a:p>
            <a:pPr marL="285750" indent="-285750">
              <a:buFont typeface="Arial" panose="020B0604020202020204" pitchFamily="34" charset="0"/>
              <a:buChar char="•"/>
            </a:pPr>
            <a:r>
              <a:rPr lang="en-GB" sz="1400" dirty="0"/>
              <a:t>Flintshire County Council</a:t>
            </a:r>
          </a:p>
          <a:p>
            <a:pPr marL="285750" indent="-285750">
              <a:buFont typeface="Arial" panose="020B0604020202020204" pitchFamily="34" charset="0"/>
              <a:buChar char="•"/>
            </a:pPr>
            <a:r>
              <a:rPr lang="en-GB" sz="1400" dirty="0"/>
              <a:t>Wrexham C B </a:t>
            </a:r>
            <a:r>
              <a:rPr lang="en-GB" sz="1400" dirty="0" smtClean="0"/>
              <a:t>Council</a:t>
            </a:r>
            <a:endParaRPr lang="en-GB" sz="2000" dirty="0"/>
          </a:p>
        </p:txBody>
      </p:sp>
      <p:sp>
        <p:nvSpPr>
          <p:cNvPr id="7" name="Rounded Rectangle 6"/>
          <p:cNvSpPr/>
          <p:nvPr/>
        </p:nvSpPr>
        <p:spPr>
          <a:xfrm>
            <a:off x="1509487" y="5171619"/>
            <a:ext cx="2742782" cy="1118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t>Anglesey County Council</a:t>
            </a:r>
          </a:p>
          <a:p>
            <a:pPr marL="285750" indent="-285750">
              <a:buFont typeface="Arial" panose="020B0604020202020204" pitchFamily="34" charset="0"/>
              <a:buChar char="•"/>
            </a:pPr>
            <a:r>
              <a:rPr lang="en-GB" sz="1400" dirty="0"/>
              <a:t>Conwy C B Council</a:t>
            </a:r>
          </a:p>
          <a:p>
            <a:pPr marL="285750" indent="-285750">
              <a:buFont typeface="Arial" panose="020B0604020202020204" pitchFamily="34" charset="0"/>
              <a:buChar char="•"/>
            </a:pPr>
            <a:r>
              <a:rPr lang="en-GB" sz="1400" dirty="0"/>
              <a:t>Gwynedd </a:t>
            </a:r>
            <a:r>
              <a:rPr lang="en-GB" sz="1400" dirty="0" smtClean="0"/>
              <a:t>Council</a:t>
            </a:r>
            <a:endParaRPr lang="en-GB" sz="2000" dirty="0"/>
          </a:p>
        </p:txBody>
      </p:sp>
    </p:spTree>
    <p:extLst>
      <p:ext uri="{BB962C8B-B14F-4D97-AF65-F5344CB8AC3E}">
        <p14:creationId xmlns:p14="http://schemas.microsoft.com/office/powerpoint/2010/main" val="248067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2534" y="708454"/>
            <a:ext cx="8596668" cy="799070"/>
          </a:xfrm>
        </p:spPr>
        <p:txBody>
          <a:bodyPr>
            <a:normAutofit/>
          </a:bodyPr>
          <a:lstStyle/>
          <a:p>
            <a:r>
              <a:rPr lang="en-GB" sz="3200" dirty="0" smtClean="0"/>
              <a:t>What’s NOT included in ‘Pensionable Pay’?</a:t>
            </a:r>
            <a:endParaRPr lang="en-GB" sz="3200" dirty="0"/>
          </a:p>
        </p:txBody>
      </p:sp>
      <p:sp>
        <p:nvSpPr>
          <p:cNvPr id="3" name="Content Placeholder 2"/>
          <p:cNvSpPr>
            <a:spLocks noGrp="1"/>
          </p:cNvSpPr>
          <p:nvPr>
            <p:ph idx="1"/>
          </p:nvPr>
        </p:nvSpPr>
        <p:spPr>
          <a:xfrm>
            <a:off x="677334" y="1507525"/>
            <a:ext cx="8596668" cy="4533838"/>
          </a:xfrm>
        </p:spPr>
        <p:txBody>
          <a:bodyPr>
            <a:normAutofit/>
          </a:bodyPr>
          <a:lstStyle/>
          <a:p>
            <a:pPr marL="0" indent="0">
              <a:buNone/>
            </a:pPr>
            <a:r>
              <a:rPr lang="en-GB" dirty="0">
                <a:solidFill>
                  <a:srgbClr val="6D0942"/>
                </a:solidFill>
              </a:rPr>
              <a:t>You do not pay contributions on: </a:t>
            </a:r>
          </a:p>
          <a:p>
            <a:endParaRPr lang="en-GB" dirty="0">
              <a:solidFill>
                <a:srgbClr val="6D0942"/>
              </a:solidFill>
            </a:endParaRPr>
          </a:p>
          <a:p>
            <a:r>
              <a:rPr lang="en-GB" dirty="0">
                <a:solidFill>
                  <a:srgbClr val="6D0942"/>
                </a:solidFill>
              </a:rPr>
              <a:t>any travelling or subsistence allowances</a:t>
            </a:r>
          </a:p>
          <a:p>
            <a:r>
              <a:rPr lang="en-GB" dirty="0">
                <a:solidFill>
                  <a:srgbClr val="6D0942"/>
                </a:solidFill>
              </a:rPr>
              <a:t>pay in lieu of notice</a:t>
            </a:r>
          </a:p>
          <a:p>
            <a:r>
              <a:rPr lang="en-GB" dirty="0">
                <a:solidFill>
                  <a:srgbClr val="6D0942"/>
                </a:solidFill>
              </a:rPr>
              <a:t>pay in lieu of loss of holidays</a:t>
            </a:r>
          </a:p>
          <a:p>
            <a:r>
              <a:rPr lang="en-GB" dirty="0">
                <a:solidFill>
                  <a:srgbClr val="6D0942"/>
                </a:solidFill>
              </a:rPr>
              <a:t>payment as an inducement not to leave before the payment is made</a:t>
            </a:r>
          </a:p>
          <a:p>
            <a:r>
              <a:rPr lang="en-GB" dirty="0">
                <a:solidFill>
                  <a:srgbClr val="6D0942"/>
                </a:solidFill>
              </a:rPr>
              <a:t>any award of compensation (other than payment representing arrears of pay) made for the purpose of achieving equal pay</a:t>
            </a:r>
          </a:p>
          <a:p>
            <a:r>
              <a:rPr lang="en-GB" dirty="0">
                <a:solidFill>
                  <a:srgbClr val="6D0942"/>
                </a:solidFill>
              </a:rPr>
              <a:t>pay relating to loss of future pensionable payments or benefits</a:t>
            </a:r>
          </a:p>
          <a:p>
            <a:endParaRPr lang="en-GB" dirty="0"/>
          </a:p>
        </p:txBody>
      </p:sp>
    </p:spTree>
    <p:extLst>
      <p:ext uri="{BB962C8B-B14F-4D97-AF65-F5344CB8AC3E}">
        <p14:creationId xmlns:p14="http://schemas.microsoft.com/office/powerpoint/2010/main" val="966787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71" y="420130"/>
            <a:ext cx="8862082" cy="864973"/>
          </a:xfrm>
        </p:spPr>
        <p:txBody>
          <a:bodyPr>
            <a:normAutofit/>
          </a:bodyPr>
          <a:lstStyle/>
          <a:p>
            <a:r>
              <a:rPr lang="en-GB" dirty="0" smtClean="0"/>
              <a:t>Example – How the pension is worked out</a:t>
            </a:r>
            <a:endParaRPr lang="en-GB" dirty="0"/>
          </a:p>
        </p:txBody>
      </p:sp>
      <p:sp>
        <p:nvSpPr>
          <p:cNvPr id="3" name="Content Placeholder 2"/>
          <p:cNvSpPr>
            <a:spLocks noGrp="1"/>
          </p:cNvSpPr>
          <p:nvPr>
            <p:ph idx="1"/>
          </p:nvPr>
        </p:nvSpPr>
        <p:spPr>
          <a:xfrm>
            <a:off x="544627" y="1285104"/>
            <a:ext cx="9298688" cy="4393794"/>
          </a:xfrm>
        </p:spPr>
        <p:txBody>
          <a:bodyPr>
            <a:normAutofit/>
          </a:bodyPr>
          <a:lstStyle/>
          <a:p>
            <a:pPr marL="0" indent="0">
              <a:buNone/>
            </a:pPr>
            <a:r>
              <a:rPr lang="en-GB" dirty="0" smtClean="0">
                <a:solidFill>
                  <a:srgbClr val="6D0942"/>
                </a:solidFill>
              </a:rPr>
              <a:t>The example on the following slides show a member who started 01/04/1988 and retired on 31/03/2019,(31 years service) calculating each element of the pension:</a:t>
            </a:r>
          </a:p>
          <a:p>
            <a:endParaRPr lang="en-GB" dirty="0">
              <a:solidFill>
                <a:srgbClr val="6D0942"/>
              </a:solidFill>
            </a:endParaRPr>
          </a:p>
          <a:p>
            <a:r>
              <a:rPr lang="en-GB" b="1" dirty="0" smtClean="0">
                <a:solidFill>
                  <a:srgbClr val="6D0942"/>
                </a:solidFill>
              </a:rPr>
              <a:t>20 years </a:t>
            </a:r>
            <a:r>
              <a:rPr lang="en-GB" dirty="0" smtClean="0">
                <a:solidFill>
                  <a:srgbClr val="6D0942"/>
                </a:solidFill>
              </a:rPr>
              <a:t>service pre 31/03/2008 (based on full time equivalent final salary </a:t>
            </a:r>
            <a:r>
              <a:rPr lang="en-GB" b="1" dirty="0" smtClean="0">
                <a:solidFill>
                  <a:srgbClr val="6D0942"/>
                </a:solidFill>
              </a:rPr>
              <a:t>£26,500</a:t>
            </a:r>
            <a:r>
              <a:rPr lang="en-GB" dirty="0" smtClean="0">
                <a:solidFill>
                  <a:srgbClr val="6D0942"/>
                </a:solidFill>
              </a:rPr>
              <a:t>)</a:t>
            </a:r>
          </a:p>
          <a:p>
            <a:pPr marL="0" indent="0">
              <a:buNone/>
            </a:pPr>
            <a:endParaRPr lang="en-GB" dirty="0" smtClean="0">
              <a:solidFill>
                <a:srgbClr val="6D0942"/>
              </a:solidFill>
            </a:endParaRPr>
          </a:p>
          <a:p>
            <a:r>
              <a:rPr lang="en-GB" b="1" dirty="0" smtClean="0">
                <a:solidFill>
                  <a:srgbClr val="6D0942"/>
                </a:solidFill>
              </a:rPr>
              <a:t>6 years </a:t>
            </a:r>
            <a:r>
              <a:rPr lang="en-GB" dirty="0" smtClean="0">
                <a:solidFill>
                  <a:srgbClr val="6D0942"/>
                </a:solidFill>
              </a:rPr>
              <a:t>service between 01/04/2008 and 31/03/2014 (</a:t>
            </a:r>
            <a:r>
              <a:rPr lang="en-GB" dirty="0">
                <a:solidFill>
                  <a:srgbClr val="6D0942"/>
                </a:solidFill>
              </a:rPr>
              <a:t>based on full time equivalent final salary </a:t>
            </a:r>
            <a:r>
              <a:rPr lang="en-GB" b="1" dirty="0">
                <a:solidFill>
                  <a:srgbClr val="6D0942"/>
                </a:solidFill>
              </a:rPr>
              <a:t>£26,500</a:t>
            </a:r>
            <a:r>
              <a:rPr lang="en-GB" dirty="0" smtClean="0">
                <a:solidFill>
                  <a:srgbClr val="6D0942"/>
                </a:solidFill>
              </a:rPr>
              <a:t>)</a:t>
            </a:r>
          </a:p>
          <a:p>
            <a:pPr marL="0" indent="0">
              <a:buNone/>
            </a:pPr>
            <a:endParaRPr lang="en-GB" dirty="0">
              <a:solidFill>
                <a:srgbClr val="6D0942"/>
              </a:solidFill>
            </a:endParaRPr>
          </a:p>
          <a:p>
            <a:r>
              <a:rPr lang="en-GB" b="1" dirty="0" smtClean="0">
                <a:solidFill>
                  <a:srgbClr val="6D0942"/>
                </a:solidFill>
              </a:rPr>
              <a:t>5 years </a:t>
            </a:r>
            <a:r>
              <a:rPr lang="en-GB" dirty="0" smtClean="0">
                <a:solidFill>
                  <a:srgbClr val="6D0942"/>
                </a:solidFill>
              </a:rPr>
              <a:t>service post 01/04/2014 (based on salary between </a:t>
            </a:r>
            <a:r>
              <a:rPr lang="en-GB" b="1" dirty="0" smtClean="0">
                <a:solidFill>
                  <a:srgbClr val="6D0942"/>
                </a:solidFill>
              </a:rPr>
              <a:t>£24,500 and £26,500</a:t>
            </a:r>
            <a:r>
              <a:rPr lang="en-GB" dirty="0" smtClean="0">
                <a:solidFill>
                  <a:srgbClr val="6D0942"/>
                </a:solidFill>
              </a:rPr>
              <a:t>)</a:t>
            </a:r>
            <a:endParaRPr lang="en-GB" dirty="0">
              <a:solidFill>
                <a:srgbClr val="6D0942"/>
              </a:solidFill>
            </a:endParaRPr>
          </a:p>
        </p:txBody>
      </p:sp>
    </p:spTree>
    <p:extLst>
      <p:ext uri="{BB962C8B-B14F-4D97-AF65-F5344CB8AC3E}">
        <p14:creationId xmlns:p14="http://schemas.microsoft.com/office/powerpoint/2010/main" val="279631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1388" y="461319"/>
            <a:ext cx="9166882" cy="815546"/>
          </a:xfrm>
        </p:spPr>
        <p:txBody>
          <a:bodyPr>
            <a:normAutofit/>
          </a:bodyPr>
          <a:lstStyle/>
          <a:p>
            <a:r>
              <a:rPr lang="en-GB" dirty="0" smtClean="0"/>
              <a:t>Example – How the pension is worked out</a:t>
            </a:r>
            <a:endParaRPr lang="en-GB" dirty="0"/>
          </a:p>
        </p:txBody>
      </p:sp>
      <p:sp>
        <p:nvSpPr>
          <p:cNvPr id="3" name="Content Placeholder 2"/>
          <p:cNvSpPr>
            <a:spLocks noGrp="1"/>
          </p:cNvSpPr>
          <p:nvPr>
            <p:ph idx="1"/>
          </p:nvPr>
        </p:nvSpPr>
        <p:spPr>
          <a:xfrm>
            <a:off x="553767" y="1460372"/>
            <a:ext cx="8596668" cy="4989855"/>
          </a:xfrm>
        </p:spPr>
        <p:txBody>
          <a:bodyPr>
            <a:normAutofit/>
          </a:bodyPr>
          <a:lstStyle/>
          <a:p>
            <a:pPr marL="0" indent="0" algn="ctr">
              <a:buNone/>
            </a:pPr>
            <a:r>
              <a:rPr lang="en-GB" b="1" u="sng" dirty="0" smtClean="0">
                <a:solidFill>
                  <a:srgbClr val="6D0942"/>
                </a:solidFill>
              </a:rPr>
              <a:t>Pre 31/03/2014 (Final Salary Scheme)</a:t>
            </a:r>
          </a:p>
          <a:p>
            <a:pPr marL="0" indent="0">
              <a:lnSpc>
                <a:spcPct val="200000"/>
              </a:lnSpc>
              <a:buNone/>
            </a:pPr>
            <a:r>
              <a:rPr lang="en-GB" i="1" dirty="0" smtClean="0">
                <a:solidFill>
                  <a:srgbClr val="6D0942"/>
                </a:solidFill>
              </a:rPr>
              <a:t>Final Salary</a:t>
            </a:r>
            <a:r>
              <a:rPr lang="en-GB" dirty="0" smtClean="0">
                <a:solidFill>
                  <a:srgbClr val="6D0942"/>
                </a:solidFill>
              </a:rPr>
              <a:t>:	£26,500 (as at date of leaving, 31/03/2019)</a:t>
            </a:r>
          </a:p>
          <a:p>
            <a:pPr marL="0" indent="0">
              <a:buNone/>
            </a:pPr>
            <a:r>
              <a:rPr lang="en-GB" i="1" dirty="0" smtClean="0">
                <a:solidFill>
                  <a:srgbClr val="6D0942"/>
                </a:solidFill>
              </a:rPr>
              <a:t>Service:</a:t>
            </a:r>
            <a:r>
              <a:rPr lang="en-GB" dirty="0" smtClean="0">
                <a:solidFill>
                  <a:srgbClr val="6D0942"/>
                </a:solidFill>
              </a:rPr>
              <a:t>		20 years (pre 08) 6 years (post 08)</a:t>
            </a:r>
          </a:p>
          <a:p>
            <a:pPr marL="0" indent="0">
              <a:buNone/>
            </a:pPr>
            <a:endParaRPr lang="en-GB" dirty="0">
              <a:solidFill>
                <a:srgbClr val="6D0942"/>
              </a:solidFill>
            </a:endParaRPr>
          </a:p>
          <a:p>
            <a:pPr marL="0" indent="0">
              <a:buNone/>
            </a:pPr>
            <a:r>
              <a:rPr lang="en-GB" b="1" u="sng" dirty="0" smtClean="0">
                <a:solidFill>
                  <a:srgbClr val="6D0942"/>
                </a:solidFill>
              </a:rPr>
              <a:t>Annual Pension:</a:t>
            </a:r>
          </a:p>
          <a:p>
            <a:pPr marL="0" indent="0">
              <a:buNone/>
            </a:pPr>
            <a:r>
              <a:rPr lang="en-GB" dirty="0" smtClean="0">
                <a:solidFill>
                  <a:srgbClr val="6D0942"/>
                </a:solidFill>
              </a:rPr>
              <a:t>Pre 08:		20 years x £26,500 ÷ 80	=	£6,625</a:t>
            </a:r>
          </a:p>
          <a:p>
            <a:pPr marL="0" indent="0">
              <a:buNone/>
            </a:pPr>
            <a:r>
              <a:rPr lang="en-GB" dirty="0" smtClean="0">
                <a:solidFill>
                  <a:srgbClr val="6D0942"/>
                </a:solidFill>
              </a:rPr>
              <a:t>Post 08:		6 years x £26,500 ÷ 60	=	£2,650</a:t>
            </a:r>
          </a:p>
          <a:p>
            <a:pPr marL="0" indent="0">
              <a:buNone/>
            </a:pPr>
            <a:r>
              <a:rPr lang="en-GB" b="1" dirty="0" smtClean="0">
                <a:solidFill>
                  <a:srgbClr val="6D0942"/>
                </a:solidFill>
              </a:rPr>
              <a:t>Total:								=	£9,275</a:t>
            </a:r>
          </a:p>
          <a:p>
            <a:pPr marL="0" indent="0">
              <a:buNone/>
            </a:pPr>
            <a:endParaRPr lang="en-GB" b="1" dirty="0">
              <a:solidFill>
                <a:srgbClr val="6D0942"/>
              </a:solidFill>
            </a:endParaRPr>
          </a:p>
          <a:p>
            <a:pPr marL="0" indent="0">
              <a:buNone/>
            </a:pPr>
            <a:r>
              <a:rPr lang="en-GB" b="1" u="sng" dirty="0" smtClean="0">
                <a:solidFill>
                  <a:srgbClr val="6D0942"/>
                </a:solidFill>
              </a:rPr>
              <a:t>Automatic Lump sum:</a:t>
            </a:r>
          </a:p>
          <a:p>
            <a:pPr marL="0" indent="0">
              <a:buNone/>
            </a:pPr>
            <a:r>
              <a:rPr lang="en-GB" dirty="0" smtClean="0">
                <a:solidFill>
                  <a:srgbClr val="6D0942"/>
                </a:solidFill>
              </a:rPr>
              <a:t>Pre 08:		20 x £26,500 ÷ 80 x 3		=	</a:t>
            </a:r>
            <a:r>
              <a:rPr lang="en-GB" b="1" dirty="0" smtClean="0">
                <a:solidFill>
                  <a:srgbClr val="6D0942"/>
                </a:solidFill>
              </a:rPr>
              <a:t>£19,875</a:t>
            </a:r>
          </a:p>
        </p:txBody>
      </p:sp>
    </p:spTree>
    <p:extLst>
      <p:ext uri="{BB962C8B-B14F-4D97-AF65-F5344CB8AC3E}">
        <p14:creationId xmlns:p14="http://schemas.microsoft.com/office/powerpoint/2010/main" val="2947562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7863" y="428368"/>
            <a:ext cx="9150407" cy="799070"/>
          </a:xfrm>
        </p:spPr>
        <p:txBody>
          <a:bodyPr>
            <a:normAutofit/>
          </a:bodyPr>
          <a:lstStyle/>
          <a:p>
            <a:r>
              <a:rPr lang="en-GB" dirty="0" smtClean="0"/>
              <a:t>Example – How the pension is worked out</a:t>
            </a:r>
            <a:endParaRPr lang="en-GB" dirty="0"/>
          </a:p>
        </p:txBody>
      </p:sp>
      <p:sp>
        <p:nvSpPr>
          <p:cNvPr id="3" name="Content Placeholder 2"/>
          <p:cNvSpPr>
            <a:spLocks noGrp="1"/>
          </p:cNvSpPr>
          <p:nvPr>
            <p:ph idx="1"/>
          </p:nvPr>
        </p:nvSpPr>
        <p:spPr>
          <a:xfrm>
            <a:off x="636145" y="1117600"/>
            <a:ext cx="8596668" cy="2383481"/>
          </a:xfrm>
        </p:spPr>
        <p:txBody>
          <a:bodyPr>
            <a:normAutofit/>
          </a:bodyPr>
          <a:lstStyle/>
          <a:p>
            <a:pPr marL="0" indent="0" algn="ctr">
              <a:buNone/>
            </a:pPr>
            <a:r>
              <a:rPr lang="en-GB" b="1" u="sng" dirty="0" smtClean="0">
                <a:solidFill>
                  <a:srgbClr val="6D0942"/>
                </a:solidFill>
              </a:rPr>
              <a:t>Post 01/04/2014 (CARE Scheme</a:t>
            </a:r>
            <a:r>
              <a:rPr lang="en-GB" b="1" u="sng" dirty="0">
                <a:solidFill>
                  <a:srgbClr val="6D0942"/>
                </a:solidFill>
              </a:rPr>
              <a:t>)</a:t>
            </a:r>
          </a:p>
          <a:p>
            <a:r>
              <a:rPr lang="en-GB" dirty="0" smtClean="0">
                <a:solidFill>
                  <a:srgbClr val="6D0942"/>
                </a:solidFill>
              </a:rPr>
              <a:t>Each year is looked at individually and added together for the total annual CARE pension amount.</a:t>
            </a:r>
            <a:endParaRPr lang="en-GB" dirty="0">
              <a:solidFill>
                <a:srgbClr val="6D0942"/>
              </a:solidFill>
            </a:endParaRPr>
          </a:p>
          <a:p>
            <a:r>
              <a:rPr lang="en-GB" dirty="0" smtClean="0">
                <a:solidFill>
                  <a:srgbClr val="6D0942"/>
                </a:solidFill>
              </a:rPr>
              <a:t>Pension </a:t>
            </a:r>
            <a:r>
              <a:rPr lang="en-GB" dirty="0">
                <a:solidFill>
                  <a:srgbClr val="6D0942"/>
                </a:solidFill>
              </a:rPr>
              <a:t>Increase would be added to this amount * each year – (pensions increase has not been added to this example to simplify it</a:t>
            </a:r>
            <a:r>
              <a:rPr lang="en-GB" dirty="0" smtClean="0">
                <a:solidFill>
                  <a:srgbClr val="6D0942"/>
                </a:solidFill>
              </a:rPr>
              <a:t>)</a:t>
            </a:r>
            <a:endParaRPr lang="en-GB" dirty="0">
              <a:solidFill>
                <a:srgbClr val="6D094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914215404"/>
              </p:ext>
            </p:extLst>
          </p:nvPr>
        </p:nvGraphicFramePr>
        <p:xfrm>
          <a:off x="1161536" y="3004457"/>
          <a:ext cx="7718853" cy="3433413"/>
        </p:xfrm>
        <a:graphic>
          <a:graphicData uri="http://schemas.openxmlformats.org/drawingml/2006/table">
            <a:tbl>
              <a:tblPr firstRow="1" bandRow="1">
                <a:tableStyleId>{5C22544A-7EE6-4342-B048-85BDC9FD1C3A}</a:tableStyleId>
              </a:tblPr>
              <a:tblGrid>
                <a:gridCol w="2235253">
                  <a:extLst>
                    <a:ext uri="{9D8B030D-6E8A-4147-A177-3AD203B41FA5}">
                      <a16:colId xmlns:a16="http://schemas.microsoft.com/office/drawing/2014/main" val="20000"/>
                    </a:ext>
                  </a:extLst>
                </a:gridCol>
                <a:gridCol w="1048303">
                  <a:extLst>
                    <a:ext uri="{9D8B030D-6E8A-4147-A177-3AD203B41FA5}">
                      <a16:colId xmlns:a16="http://schemas.microsoft.com/office/drawing/2014/main" val="20001"/>
                    </a:ext>
                  </a:extLst>
                </a:gridCol>
                <a:gridCol w="336396">
                  <a:extLst>
                    <a:ext uri="{9D8B030D-6E8A-4147-A177-3AD203B41FA5}">
                      <a16:colId xmlns:a16="http://schemas.microsoft.com/office/drawing/2014/main" val="20002"/>
                    </a:ext>
                  </a:extLst>
                </a:gridCol>
                <a:gridCol w="885295">
                  <a:extLst>
                    <a:ext uri="{9D8B030D-6E8A-4147-A177-3AD203B41FA5}">
                      <a16:colId xmlns:a16="http://schemas.microsoft.com/office/drawing/2014/main" val="20003"/>
                    </a:ext>
                  </a:extLst>
                </a:gridCol>
                <a:gridCol w="367688">
                  <a:extLst>
                    <a:ext uri="{9D8B030D-6E8A-4147-A177-3AD203B41FA5}">
                      <a16:colId xmlns:a16="http://schemas.microsoft.com/office/drawing/2014/main" val="20004"/>
                    </a:ext>
                  </a:extLst>
                </a:gridCol>
                <a:gridCol w="1319820">
                  <a:extLst>
                    <a:ext uri="{9D8B030D-6E8A-4147-A177-3AD203B41FA5}">
                      <a16:colId xmlns:a16="http://schemas.microsoft.com/office/drawing/2014/main" val="20005"/>
                    </a:ext>
                  </a:extLst>
                </a:gridCol>
                <a:gridCol w="1526098">
                  <a:extLst>
                    <a:ext uri="{9D8B030D-6E8A-4147-A177-3AD203B41FA5}">
                      <a16:colId xmlns:a16="http://schemas.microsoft.com/office/drawing/2014/main" val="20006"/>
                    </a:ext>
                  </a:extLst>
                </a:gridCol>
              </a:tblGrid>
              <a:tr h="686683">
                <a:tc>
                  <a:txBody>
                    <a:bodyPr/>
                    <a:lstStyle/>
                    <a:p>
                      <a:r>
                        <a:rPr lang="en-GB" sz="1400" dirty="0" smtClean="0"/>
                        <a:t>YEAR</a:t>
                      </a:r>
                      <a:endParaRPr lang="en-GB" sz="1400" dirty="0"/>
                    </a:p>
                  </a:txBody>
                  <a:tcPr/>
                </a:tc>
                <a:tc>
                  <a:txBody>
                    <a:bodyPr/>
                    <a:lstStyle/>
                    <a:p>
                      <a:r>
                        <a:rPr lang="en-GB" sz="1400" dirty="0" smtClean="0"/>
                        <a:t>ACTUAL</a:t>
                      </a:r>
                    </a:p>
                    <a:p>
                      <a:r>
                        <a:rPr lang="en-GB" sz="1400" dirty="0" smtClean="0"/>
                        <a:t>PAY</a:t>
                      </a:r>
                      <a:endParaRPr lang="en-GB"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a:t>
                      </a:r>
                    </a:p>
                    <a:p>
                      <a:endParaRPr lang="en-GB" dirty="0"/>
                    </a:p>
                  </a:txBody>
                  <a:tcPr/>
                </a:tc>
                <a:tc>
                  <a:txBody>
                    <a:bodyPr/>
                    <a:lstStyle/>
                    <a:p>
                      <a:r>
                        <a:rPr lang="en-GB" sz="1400" dirty="0" smtClean="0"/>
                        <a:t>BUILD UP RATE</a:t>
                      </a:r>
                      <a:endParaRPr lang="en-GB" sz="1400" dirty="0"/>
                    </a:p>
                  </a:txBody>
                  <a:tcPr/>
                </a:tc>
                <a:tc>
                  <a:txBody>
                    <a:bodyPr/>
                    <a:lstStyle/>
                    <a:p>
                      <a:r>
                        <a:rPr lang="en-GB" dirty="0" smtClean="0"/>
                        <a:t>=</a:t>
                      </a:r>
                      <a:endParaRPr lang="en-GB" dirty="0"/>
                    </a:p>
                  </a:txBody>
                  <a:tcPr/>
                </a:tc>
                <a:tc>
                  <a:txBody>
                    <a:bodyPr/>
                    <a:lstStyle/>
                    <a:p>
                      <a:r>
                        <a:rPr lang="en-GB" sz="1400" dirty="0" smtClean="0"/>
                        <a:t>CARE FOR THAT YEAR</a:t>
                      </a:r>
                      <a:endParaRPr lang="en-GB" sz="1400" dirty="0"/>
                    </a:p>
                  </a:txBody>
                  <a:tcPr/>
                </a:tc>
                <a:tc>
                  <a:txBody>
                    <a:bodyPr/>
                    <a:lstStyle/>
                    <a:p>
                      <a:r>
                        <a:rPr lang="en-GB" sz="1400" dirty="0" smtClean="0"/>
                        <a:t>TOTAL CARE POT</a:t>
                      </a:r>
                      <a:endParaRPr lang="en-GB" sz="1400" dirty="0"/>
                    </a:p>
                  </a:txBody>
                  <a:tcPr/>
                </a:tc>
                <a:extLst>
                  <a:ext uri="{0D108BD9-81ED-4DB2-BD59-A6C34878D82A}">
                    <a16:rowId xmlns:a16="http://schemas.microsoft.com/office/drawing/2014/main" val="10000"/>
                  </a:ext>
                </a:extLst>
              </a:tr>
              <a:tr h="392390">
                <a:tc>
                  <a:txBody>
                    <a:bodyPr/>
                    <a:lstStyle/>
                    <a:p>
                      <a:r>
                        <a:rPr lang="en-GB" sz="1400" dirty="0" smtClean="0">
                          <a:solidFill>
                            <a:srgbClr val="6D0942"/>
                          </a:solidFill>
                        </a:rPr>
                        <a:t>01/04/2014 – 31/03/2015</a:t>
                      </a:r>
                      <a:endParaRPr lang="en-GB" sz="1400" dirty="0">
                        <a:solidFill>
                          <a:srgbClr val="6D0942"/>
                        </a:solidFill>
                      </a:endParaRPr>
                    </a:p>
                  </a:txBody>
                  <a:tcPr/>
                </a:tc>
                <a:tc>
                  <a:txBody>
                    <a:bodyPr/>
                    <a:lstStyle/>
                    <a:p>
                      <a:r>
                        <a:rPr lang="en-GB" dirty="0" smtClean="0">
                          <a:solidFill>
                            <a:srgbClr val="6D0942"/>
                          </a:solidFill>
                        </a:rPr>
                        <a:t>£24,500</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49</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£500</a:t>
                      </a:r>
                      <a:endParaRPr lang="en-GB" dirty="0">
                        <a:solidFill>
                          <a:srgbClr val="6D0942"/>
                        </a:solidFill>
                      </a:endParaRPr>
                    </a:p>
                  </a:txBody>
                  <a:tcPr/>
                </a:tc>
                <a:tc>
                  <a:txBody>
                    <a:bodyPr/>
                    <a:lstStyle/>
                    <a:p>
                      <a:r>
                        <a:rPr lang="en-GB" dirty="0" smtClean="0">
                          <a:solidFill>
                            <a:srgbClr val="6D0942"/>
                          </a:solidFill>
                        </a:rPr>
                        <a:t>£500*</a:t>
                      </a:r>
                      <a:endParaRPr lang="en-GB" dirty="0">
                        <a:solidFill>
                          <a:srgbClr val="6D0942"/>
                        </a:solidFill>
                      </a:endParaRPr>
                    </a:p>
                  </a:txBody>
                  <a:tcPr/>
                </a:tc>
                <a:extLst>
                  <a:ext uri="{0D108BD9-81ED-4DB2-BD59-A6C34878D82A}">
                    <a16:rowId xmlns:a16="http://schemas.microsoft.com/office/drawing/2014/main" val="10001"/>
                  </a:ext>
                </a:extLst>
              </a:tr>
              <a:tr h="392390">
                <a:tc>
                  <a:txBody>
                    <a:bodyPr/>
                    <a:lstStyle/>
                    <a:p>
                      <a:r>
                        <a:rPr lang="en-GB" sz="1400" dirty="0" smtClean="0">
                          <a:solidFill>
                            <a:srgbClr val="6D0942"/>
                          </a:solidFill>
                        </a:rPr>
                        <a:t>01/04/2015 – 31/03/2016</a:t>
                      </a:r>
                      <a:endParaRPr lang="en-GB" sz="1400" dirty="0">
                        <a:solidFill>
                          <a:srgbClr val="6D0942"/>
                        </a:solidFill>
                      </a:endParaRPr>
                    </a:p>
                  </a:txBody>
                  <a:tcPr/>
                </a:tc>
                <a:tc>
                  <a:txBody>
                    <a:bodyPr/>
                    <a:lstStyle/>
                    <a:p>
                      <a:r>
                        <a:rPr lang="en-GB" dirty="0" smtClean="0">
                          <a:solidFill>
                            <a:srgbClr val="6D0942"/>
                          </a:solidFill>
                        </a:rPr>
                        <a:t>£25,000</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49</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£510</a:t>
                      </a:r>
                      <a:endParaRPr lang="en-GB" dirty="0">
                        <a:solidFill>
                          <a:srgbClr val="6D0942"/>
                        </a:solidFill>
                      </a:endParaRPr>
                    </a:p>
                  </a:txBody>
                  <a:tcPr/>
                </a:tc>
                <a:tc>
                  <a:txBody>
                    <a:bodyPr/>
                    <a:lstStyle/>
                    <a:p>
                      <a:r>
                        <a:rPr lang="en-GB" dirty="0" smtClean="0">
                          <a:solidFill>
                            <a:srgbClr val="6D0942"/>
                          </a:solidFill>
                        </a:rPr>
                        <a:t>£1010*</a:t>
                      </a:r>
                      <a:endParaRPr lang="en-GB" dirty="0">
                        <a:solidFill>
                          <a:srgbClr val="6D0942"/>
                        </a:solidFill>
                      </a:endParaRPr>
                    </a:p>
                  </a:txBody>
                  <a:tcPr/>
                </a:tc>
                <a:extLst>
                  <a:ext uri="{0D108BD9-81ED-4DB2-BD59-A6C34878D82A}">
                    <a16:rowId xmlns:a16="http://schemas.microsoft.com/office/drawing/2014/main" val="10002"/>
                  </a:ext>
                </a:extLst>
              </a:tr>
              <a:tr h="392390">
                <a:tc>
                  <a:txBody>
                    <a:bodyPr/>
                    <a:lstStyle/>
                    <a:p>
                      <a:r>
                        <a:rPr lang="en-GB" sz="1400" dirty="0" smtClean="0">
                          <a:solidFill>
                            <a:srgbClr val="6D0942"/>
                          </a:solidFill>
                        </a:rPr>
                        <a:t>01/04/2016 – 31/03/2017</a:t>
                      </a:r>
                      <a:endParaRPr lang="en-GB" sz="1400" dirty="0">
                        <a:solidFill>
                          <a:srgbClr val="6D0942"/>
                        </a:solidFill>
                      </a:endParaRPr>
                    </a:p>
                  </a:txBody>
                  <a:tcPr/>
                </a:tc>
                <a:tc>
                  <a:txBody>
                    <a:bodyPr/>
                    <a:lstStyle/>
                    <a:p>
                      <a:r>
                        <a:rPr lang="en-GB" dirty="0" smtClean="0">
                          <a:solidFill>
                            <a:srgbClr val="6D0942"/>
                          </a:solidFill>
                        </a:rPr>
                        <a:t>£25,500</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49</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£520</a:t>
                      </a:r>
                      <a:endParaRPr lang="en-GB" dirty="0">
                        <a:solidFill>
                          <a:srgbClr val="6D0942"/>
                        </a:solidFill>
                      </a:endParaRPr>
                    </a:p>
                  </a:txBody>
                  <a:tcPr/>
                </a:tc>
                <a:tc>
                  <a:txBody>
                    <a:bodyPr/>
                    <a:lstStyle/>
                    <a:p>
                      <a:r>
                        <a:rPr lang="en-GB" dirty="0" smtClean="0">
                          <a:solidFill>
                            <a:srgbClr val="6D0942"/>
                          </a:solidFill>
                        </a:rPr>
                        <a:t>£1530*</a:t>
                      </a:r>
                      <a:endParaRPr lang="en-GB" dirty="0">
                        <a:solidFill>
                          <a:srgbClr val="6D0942"/>
                        </a:solidFill>
                      </a:endParaRPr>
                    </a:p>
                  </a:txBody>
                  <a:tcPr/>
                </a:tc>
                <a:extLst>
                  <a:ext uri="{0D108BD9-81ED-4DB2-BD59-A6C34878D82A}">
                    <a16:rowId xmlns:a16="http://schemas.microsoft.com/office/drawing/2014/main" val="10003"/>
                  </a:ext>
                </a:extLst>
              </a:tr>
              <a:tr h="392390">
                <a:tc>
                  <a:txBody>
                    <a:bodyPr/>
                    <a:lstStyle/>
                    <a:p>
                      <a:r>
                        <a:rPr lang="en-GB" sz="1400" dirty="0" smtClean="0">
                          <a:solidFill>
                            <a:srgbClr val="6D0942"/>
                          </a:solidFill>
                        </a:rPr>
                        <a:t>01/04/2017 – 31/03/2018</a:t>
                      </a:r>
                      <a:endParaRPr lang="en-GB" sz="1400" dirty="0">
                        <a:solidFill>
                          <a:srgbClr val="6D0942"/>
                        </a:solidFill>
                      </a:endParaRPr>
                    </a:p>
                  </a:txBody>
                  <a:tcPr/>
                </a:tc>
                <a:tc>
                  <a:txBody>
                    <a:bodyPr/>
                    <a:lstStyle/>
                    <a:p>
                      <a:r>
                        <a:rPr lang="en-GB" dirty="0" smtClean="0">
                          <a:solidFill>
                            <a:srgbClr val="6D0942"/>
                          </a:solidFill>
                        </a:rPr>
                        <a:t>£26,000</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49</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£530</a:t>
                      </a:r>
                      <a:endParaRPr lang="en-GB" dirty="0">
                        <a:solidFill>
                          <a:srgbClr val="6D0942"/>
                        </a:solidFill>
                      </a:endParaRPr>
                    </a:p>
                  </a:txBody>
                  <a:tcPr/>
                </a:tc>
                <a:tc>
                  <a:txBody>
                    <a:bodyPr/>
                    <a:lstStyle/>
                    <a:p>
                      <a:r>
                        <a:rPr lang="en-GB" dirty="0" smtClean="0">
                          <a:solidFill>
                            <a:srgbClr val="6D0942"/>
                          </a:solidFill>
                        </a:rPr>
                        <a:t>£2060*</a:t>
                      </a:r>
                      <a:endParaRPr lang="en-GB" dirty="0">
                        <a:solidFill>
                          <a:srgbClr val="6D0942"/>
                        </a:solidFill>
                      </a:endParaRPr>
                    </a:p>
                  </a:txBody>
                  <a:tcPr/>
                </a:tc>
                <a:extLst>
                  <a:ext uri="{0D108BD9-81ED-4DB2-BD59-A6C34878D82A}">
                    <a16:rowId xmlns:a16="http://schemas.microsoft.com/office/drawing/2014/main" val="10004"/>
                  </a:ext>
                </a:extLst>
              </a:tr>
              <a:tr h="392390">
                <a:tc>
                  <a:txBody>
                    <a:bodyPr/>
                    <a:lstStyle/>
                    <a:p>
                      <a:r>
                        <a:rPr lang="en-GB" sz="1400" dirty="0" smtClean="0">
                          <a:solidFill>
                            <a:srgbClr val="6D0942"/>
                          </a:solidFill>
                        </a:rPr>
                        <a:t>01/04/2018</a:t>
                      </a:r>
                      <a:r>
                        <a:rPr lang="en-GB" sz="1400" baseline="0" dirty="0" smtClean="0">
                          <a:solidFill>
                            <a:srgbClr val="6D0942"/>
                          </a:solidFill>
                        </a:rPr>
                        <a:t> – 31/03/2019</a:t>
                      </a:r>
                      <a:endParaRPr lang="en-GB" sz="1400" dirty="0">
                        <a:solidFill>
                          <a:srgbClr val="6D0942"/>
                        </a:solidFill>
                      </a:endParaRPr>
                    </a:p>
                  </a:txBody>
                  <a:tcPr/>
                </a:tc>
                <a:tc>
                  <a:txBody>
                    <a:bodyPr/>
                    <a:lstStyle/>
                    <a:p>
                      <a:r>
                        <a:rPr lang="en-GB" dirty="0" smtClean="0">
                          <a:solidFill>
                            <a:srgbClr val="6D0942"/>
                          </a:solidFill>
                        </a:rPr>
                        <a:t>£26,500</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49</a:t>
                      </a:r>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£540</a:t>
                      </a:r>
                      <a:endParaRPr lang="en-GB" dirty="0">
                        <a:solidFill>
                          <a:srgbClr val="6D0942"/>
                        </a:solidFill>
                      </a:endParaRPr>
                    </a:p>
                  </a:txBody>
                  <a:tcPr/>
                </a:tc>
                <a:tc>
                  <a:txBody>
                    <a:bodyPr/>
                    <a:lstStyle/>
                    <a:p>
                      <a:r>
                        <a:rPr lang="en-GB" dirty="0" smtClean="0">
                          <a:solidFill>
                            <a:srgbClr val="6D0942"/>
                          </a:solidFill>
                        </a:rPr>
                        <a:t>£2600*</a:t>
                      </a:r>
                      <a:endParaRPr lang="en-GB" dirty="0">
                        <a:solidFill>
                          <a:srgbClr val="6D0942"/>
                        </a:solidFill>
                      </a:endParaRPr>
                    </a:p>
                  </a:txBody>
                  <a:tcPr/>
                </a:tc>
                <a:extLst>
                  <a:ext uri="{0D108BD9-81ED-4DB2-BD59-A6C34878D82A}">
                    <a16:rowId xmlns:a16="http://schemas.microsoft.com/office/drawing/2014/main" val="10005"/>
                  </a:ext>
                </a:extLst>
              </a:tr>
              <a:tr h="392390">
                <a:tc>
                  <a:txBody>
                    <a:bodyPr/>
                    <a:lstStyle/>
                    <a:p>
                      <a:endParaRPr lang="en-GB">
                        <a:solidFill>
                          <a:srgbClr val="6D0942"/>
                        </a:solidFill>
                      </a:endParaRPr>
                    </a:p>
                  </a:txBody>
                  <a:tcPr/>
                </a:tc>
                <a:tc>
                  <a:txBody>
                    <a:bodyPr/>
                    <a:lstStyle/>
                    <a:p>
                      <a:endParaRPr lang="en-GB">
                        <a:solidFill>
                          <a:srgbClr val="6D0942"/>
                        </a:solidFill>
                      </a:endParaRPr>
                    </a:p>
                  </a:txBody>
                  <a:tcPr/>
                </a:tc>
                <a:tc>
                  <a:txBody>
                    <a:bodyPr/>
                    <a:lstStyle/>
                    <a:p>
                      <a:endParaRPr lang="en-GB" dirty="0">
                        <a:solidFill>
                          <a:srgbClr val="6D0942"/>
                        </a:solidFill>
                      </a:endParaRPr>
                    </a:p>
                  </a:txBody>
                  <a:tcPr/>
                </a:tc>
                <a:tc>
                  <a:txBody>
                    <a:bodyPr/>
                    <a:lstStyle/>
                    <a:p>
                      <a:endParaRPr lang="en-GB" dirty="0">
                        <a:solidFill>
                          <a:srgbClr val="6D0942"/>
                        </a:solidFill>
                      </a:endParaRPr>
                    </a:p>
                  </a:txBody>
                  <a:tcPr/>
                </a:tc>
                <a:tc>
                  <a:txBody>
                    <a:bodyPr/>
                    <a:lstStyle/>
                    <a:p>
                      <a:endParaRPr lang="en-GB">
                        <a:solidFill>
                          <a:srgbClr val="6D0942"/>
                        </a:solidFill>
                      </a:endParaRPr>
                    </a:p>
                  </a:txBody>
                  <a:tcPr/>
                </a:tc>
                <a:tc>
                  <a:txBody>
                    <a:bodyPr/>
                    <a:lstStyle/>
                    <a:p>
                      <a:endParaRPr lang="en-GB" dirty="0">
                        <a:solidFill>
                          <a:srgbClr val="6D0942"/>
                        </a:solidFill>
                      </a:endParaRPr>
                    </a:p>
                  </a:txBody>
                  <a:tcPr/>
                </a:tc>
                <a:tc>
                  <a:txBody>
                    <a:bodyPr/>
                    <a:lstStyle/>
                    <a:p>
                      <a:endParaRPr lang="en-GB">
                        <a:solidFill>
                          <a:srgbClr val="6D0942"/>
                        </a:solidFill>
                      </a:endParaRPr>
                    </a:p>
                  </a:txBody>
                  <a:tcPr/>
                </a:tc>
                <a:extLst>
                  <a:ext uri="{0D108BD9-81ED-4DB2-BD59-A6C34878D82A}">
                    <a16:rowId xmlns:a16="http://schemas.microsoft.com/office/drawing/2014/main" val="10006"/>
                  </a:ext>
                </a:extLst>
              </a:tr>
              <a:tr h="392390">
                <a:tc>
                  <a:txBody>
                    <a:bodyPr/>
                    <a:lstStyle/>
                    <a:p>
                      <a:r>
                        <a:rPr lang="en-GB" dirty="0" smtClean="0">
                          <a:solidFill>
                            <a:srgbClr val="6D0942"/>
                          </a:solidFill>
                        </a:rPr>
                        <a:t>Total CARE pension</a:t>
                      </a:r>
                      <a:endParaRPr lang="en-GB" dirty="0">
                        <a:solidFill>
                          <a:srgbClr val="6D0942"/>
                        </a:solidFill>
                      </a:endParaRPr>
                    </a:p>
                  </a:txBody>
                  <a:tcPr/>
                </a:tc>
                <a:tc>
                  <a:txBody>
                    <a:bodyPr/>
                    <a:lstStyle/>
                    <a:p>
                      <a:endParaRPr lang="en-GB" dirty="0">
                        <a:solidFill>
                          <a:srgbClr val="6D0942"/>
                        </a:solidFill>
                      </a:endParaRPr>
                    </a:p>
                  </a:txBody>
                  <a:tcPr/>
                </a:tc>
                <a:tc>
                  <a:txBody>
                    <a:bodyPr/>
                    <a:lstStyle/>
                    <a:p>
                      <a:endParaRPr lang="en-GB">
                        <a:solidFill>
                          <a:srgbClr val="6D0942"/>
                        </a:solidFill>
                      </a:endParaRPr>
                    </a:p>
                  </a:txBody>
                  <a:tcPr/>
                </a:tc>
                <a:tc>
                  <a:txBody>
                    <a:bodyPr/>
                    <a:lstStyle/>
                    <a:p>
                      <a:endParaRPr lang="en-GB">
                        <a:solidFill>
                          <a:srgbClr val="6D0942"/>
                        </a:solidFill>
                      </a:endParaRPr>
                    </a:p>
                  </a:txBody>
                  <a:tcPr/>
                </a:tc>
                <a:tc>
                  <a:txBody>
                    <a:bodyPr/>
                    <a:lstStyle/>
                    <a:p>
                      <a:endParaRPr lang="en-GB" dirty="0">
                        <a:solidFill>
                          <a:srgbClr val="6D0942"/>
                        </a:solidFill>
                      </a:endParaRPr>
                    </a:p>
                  </a:txBody>
                  <a:tcPr/>
                </a:tc>
                <a:tc>
                  <a:txBody>
                    <a:bodyPr/>
                    <a:lstStyle/>
                    <a:p>
                      <a:r>
                        <a:rPr lang="en-GB" dirty="0" smtClean="0">
                          <a:solidFill>
                            <a:srgbClr val="6D0942"/>
                          </a:solidFill>
                        </a:rPr>
                        <a:t>=</a:t>
                      </a:r>
                      <a:endParaRPr lang="en-GB" dirty="0">
                        <a:solidFill>
                          <a:srgbClr val="6D0942"/>
                        </a:solidFill>
                      </a:endParaRPr>
                    </a:p>
                  </a:txBody>
                  <a:tcPr/>
                </a:tc>
                <a:tc>
                  <a:txBody>
                    <a:bodyPr/>
                    <a:lstStyle/>
                    <a:p>
                      <a:r>
                        <a:rPr lang="en-GB" dirty="0" smtClean="0">
                          <a:solidFill>
                            <a:srgbClr val="6D0942"/>
                          </a:solidFill>
                        </a:rPr>
                        <a:t>£2600</a:t>
                      </a:r>
                      <a:endParaRPr lang="en-GB" dirty="0">
                        <a:solidFill>
                          <a:srgbClr val="6D0942"/>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47286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106" y="296562"/>
            <a:ext cx="9117455" cy="782595"/>
          </a:xfrm>
        </p:spPr>
        <p:txBody>
          <a:bodyPr>
            <a:normAutofit/>
          </a:bodyPr>
          <a:lstStyle/>
          <a:p>
            <a:r>
              <a:rPr lang="en-GB" dirty="0" smtClean="0"/>
              <a:t>Example – How the pension is worked out</a:t>
            </a:r>
            <a:endParaRPr lang="en-GB" dirty="0"/>
          </a:p>
        </p:txBody>
      </p:sp>
      <p:sp>
        <p:nvSpPr>
          <p:cNvPr id="5" name="Content Placeholder 4"/>
          <p:cNvSpPr>
            <a:spLocks noGrp="1"/>
          </p:cNvSpPr>
          <p:nvPr>
            <p:ph idx="1"/>
          </p:nvPr>
        </p:nvSpPr>
        <p:spPr>
          <a:xfrm>
            <a:off x="677334" y="1079157"/>
            <a:ext cx="8596668" cy="5420497"/>
          </a:xfrm>
        </p:spPr>
        <p:txBody>
          <a:bodyPr>
            <a:normAutofit/>
          </a:bodyPr>
          <a:lstStyle/>
          <a:p>
            <a:pPr marL="0" indent="0" algn="ctr">
              <a:buNone/>
            </a:pPr>
            <a:r>
              <a:rPr lang="en-GB" b="1" u="sng" dirty="0" smtClean="0">
                <a:solidFill>
                  <a:srgbClr val="6D0942"/>
                </a:solidFill>
              </a:rPr>
              <a:t>Final Calculation:</a:t>
            </a:r>
          </a:p>
          <a:p>
            <a:endParaRPr lang="en-GB" dirty="0">
              <a:solidFill>
                <a:srgbClr val="6D0942"/>
              </a:solidFill>
            </a:endParaRPr>
          </a:p>
          <a:p>
            <a:pPr marL="0" indent="0">
              <a:buNone/>
            </a:pPr>
            <a:r>
              <a:rPr lang="en-GB" b="1" dirty="0" smtClean="0">
                <a:solidFill>
                  <a:srgbClr val="6D0942"/>
                </a:solidFill>
              </a:rPr>
              <a:t>Final Salary(pre 2014):</a:t>
            </a:r>
          </a:p>
          <a:p>
            <a:pPr marL="0" indent="0">
              <a:buNone/>
            </a:pPr>
            <a:r>
              <a:rPr lang="en-GB" dirty="0" smtClean="0">
                <a:solidFill>
                  <a:srgbClr val="6D0942"/>
                </a:solidFill>
              </a:rPr>
              <a:t>	Annual Pension</a:t>
            </a:r>
            <a:r>
              <a:rPr lang="en-GB" dirty="0">
                <a:solidFill>
                  <a:srgbClr val="6D0942"/>
                </a:solidFill>
              </a:rPr>
              <a:t>		</a:t>
            </a:r>
            <a:r>
              <a:rPr lang="en-GB" dirty="0" smtClean="0">
                <a:solidFill>
                  <a:srgbClr val="6D0942"/>
                </a:solidFill>
              </a:rPr>
              <a:t>	=	£9,275</a:t>
            </a:r>
          </a:p>
          <a:p>
            <a:pPr marL="0" indent="0">
              <a:buNone/>
            </a:pPr>
            <a:r>
              <a:rPr lang="en-GB" dirty="0">
                <a:solidFill>
                  <a:srgbClr val="6D0942"/>
                </a:solidFill>
              </a:rPr>
              <a:t>	</a:t>
            </a:r>
            <a:r>
              <a:rPr lang="en-GB" dirty="0" smtClean="0">
                <a:solidFill>
                  <a:srgbClr val="6D0942"/>
                </a:solidFill>
              </a:rPr>
              <a:t>Automatic Lump Sum 		=	£19,875</a:t>
            </a:r>
          </a:p>
          <a:p>
            <a:pPr marL="0" indent="0">
              <a:buNone/>
            </a:pPr>
            <a:endParaRPr lang="en-GB" dirty="0">
              <a:solidFill>
                <a:srgbClr val="6D0942"/>
              </a:solidFill>
            </a:endParaRPr>
          </a:p>
          <a:p>
            <a:pPr marL="0" indent="0">
              <a:buNone/>
            </a:pPr>
            <a:r>
              <a:rPr lang="en-GB" b="1" dirty="0" smtClean="0">
                <a:solidFill>
                  <a:srgbClr val="6D0942"/>
                </a:solidFill>
              </a:rPr>
              <a:t>CARE (post 2014):</a:t>
            </a:r>
          </a:p>
          <a:p>
            <a:pPr marL="0" indent="0">
              <a:buNone/>
            </a:pPr>
            <a:r>
              <a:rPr lang="en-GB" dirty="0">
                <a:solidFill>
                  <a:srgbClr val="6D0942"/>
                </a:solidFill>
              </a:rPr>
              <a:t>	</a:t>
            </a:r>
            <a:r>
              <a:rPr lang="en-GB" dirty="0" smtClean="0">
                <a:solidFill>
                  <a:srgbClr val="6D0942"/>
                </a:solidFill>
              </a:rPr>
              <a:t>Annual Pension			=	£2,600</a:t>
            </a:r>
          </a:p>
          <a:p>
            <a:pPr marL="0" indent="0">
              <a:buNone/>
            </a:pPr>
            <a:endParaRPr lang="en-GB" dirty="0">
              <a:solidFill>
                <a:srgbClr val="6D0942"/>
              </a:solidFill>
            </a:endParaRPr>
          </a:p>
          <a:p>
            <a:pPr marL="0" indent="0">
              <a:buNone/>
            </a:pPr>
            <a:r>
              <a:rPr lang="en-GB" b="1" dirty="0" smtClean="0">
                <a:solidFill>
                  <a:srgbClr val="6D0942"/>
                </a:solidFill>
              </a:rPr>
              <a:t>TOTAL VALUE OF PENSION:</a:t>
            </a:r>
          </a:p>
          <a:p>
            <a:pPr marL="0" indent="0">
              <a:buNone/>
            </a:pPr>
            <a:r>
              <a:rPr lang="en-GB" dirty="0">
                <a:solidFill>
                  <a:srgbClr val="6D0942"/>
                </a:solidFill>
              </a:rPr>
              <a:t>	</a:t>
            </a:r>
            <a:r>
              <a:rPr lang="en-GB" dirty="0" smtClean="0">
                <a:solidFill>
                  <a:srgbClr val="6D0942"/>
                </a:solidFill>
              </a:rPr>
              <a:t>Annual Pension			=	</a:t>
            </a:r>
            <a:r>
              <a:rPr lang="en-GB" b="1" dirty="0" smtClean="0">
                <a:solidFill>
                  <a:srgbClr val="6D0942"/>
                </a:solidFill>
              </a:rPr>
              <a:t>£11,875 (£9,275 + £2,600)</a:t>
            </a:r>
          </a:p>
          <a:p>
            <a:pPr marL="0" indent="0">
              <a:buNone/>
            </a:pPr>
            <a:r>
              <a:rPr lang="en-GB" dirty="0">
                <a:solidFill>
                  <a:srgbClr val="6D0942"/>
                </a:solidFill>
              </a:rPr>
              <a:t>	</a:t>
            </a:r>
            <a:r>
              <a:rPr lang="en-GB" dirty="0" smtClean="0">
                <a:solidFill>
                  <a:srgbClr val="6D0942"/>
                </a:solidFill>
              </a:rPr>
              <a:t>Automatic Lump Sum		=	</a:t>
            </a:r>
            <a:r>
              <a:rPr lang="en-GB" b="1" dirty="0" smtClean="0">
                <a:solidFill>
                  <a:srgbClr val="6D0942"/>
                </a:solidFill>
              </a:rPr>
              <a:t>£19,875</a:t>
            </a:r>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4135032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1" y="510746"/>
            <a:ext cx="8829131" cy="757881"/>
          </a:xfrm>
        </p:spPr>
        <p:txBody>
          <a:bodyPr>
            <a:normAutofit fontScale="90000"/>
          </a:bodyPr>
          <a:lstStyle/>
          <a:p>
            <a:r>
              <a:rPr lang="en-GB" dirty="0" smtClean="0"/>
              <a:t>Can I Convert Pension For Tax Free Lump Sum?</a:t>
            </a:r>
            <a:endParaRPr lang="en-GB" dirty="0"/>
          </a:p>
        </p:txBody>
      </p:sp>
      <p:sp>
        <p:nvSpPr>
          <p:cNvPr id="3" name="Content Placeholder 2"/>
          <p:cNvSpPr>
            <a:spLocks noGrp="1"/>
          </p:cNvSpPr>
          <p:nvPr>
            <p:ph idx="1"/>
          </p:nvPr>
        </p:nvSpPr>
        <p:spPr>
          <a:xfrm>
            <a:off x="561101" y="1268628"/>
            <a:ext cx="8712900" cy="5589372"/>
          </a:xfrm>
        </p:spPr>
        <p:txBody>
          <a:bodyPr>
            <a:normAutofit/>
          </a:bodyPr>
          <a:lstStyle/>
          <a:p>
            <a:r>
              <a:rPr lang="en-GB" dirty="0" smtClean="0">
                <a:solidFill>
                  <a:srgbClr val="6D0942"/>
                </a:solidFill>
              </a:rPr>
              <a:t>You will be given the option to convert some of your annual pension to create/increase your tax free lump sum. </a:t>
            </a:r>
          </a:p>
          <a:p>
            <a:r>
              <a:rPr lang="en-GB" dirty="0" smtClean="0">
                <a:solidFill>
                  <a:srgbClr val="6D0942"/>
                </a:solidFill>
              </a:rPr>
              <a:t>You are only allowed to take a maximum of 25% of the capital value of your pension benefits as tax free lump sum. This is a limit which is set by HMRC</a:t>
            </a:r>
            <a:r>
              <a:rPr lang="en-GB" dirty="0" smtClean="0">
                <a:solidFill>
                  <a:srgbClr val="6D0942"/>
                </a:solidFill>
              </a:rPr>
              <a:t>.</a:t>
            </a:r>
          </a:p>
          <a:p>
            <a:r>
              <a:rPr lang="en-GB" dirty="0" smtClean="0">
                <a:solidFill>
                  <a:srgbClr val="6D0942"/>
                </a:solidFill>
              </a:rPr>
              <a:t>Conversion example:</a:t>
            </a:r>
          </a:p>
          <a:p>
            <a:pPr>
              <a:lnSpc>
                <a:spcPct val="90000"/>
              </a:lnSpc>
              <a:spcBef>
                <a:spcPct val="0"/>
              </a:spcBef>
              <a:buNone/>
            </a:pPr>
            <a:endParaRPr lang="en-GB" b="1" i="1" dirty="0" smtClean="0">
              <a:solidFill>
                <a:srgbClr val="6D0942"/>
              </a:solidFill>
            </a:endParaRPr>
          </a:p>
          <a:p>
            <a:pPr>
              <a:lnSpc>
                <a:spcPct val="90000"/>
              </a:lnSpc>
              <a:spcBef>
                <a:spcPct val="0"/>
              </a:spcBef>
              <a:buNone/>
            </a:pPr>
            <a:r>
              <a:rPr lang="en-GB" b="1" i="1" dirty="0" smtClean="0">
                <a:solidFill>
                  <a:srgbClr val="6D0942"/>
                </a:solidFill>
              </a:rPr>
              <a:t>Standard Benefits</a:t>
            </a:r>
            <a:r>
              <a:rPr lang="en-GB" b="1" dirty="0" smtClean="0">
                <a:solidFill>
                  <a:srgbClr val="6D0942"/>
                </a:solidFill>
              </a:rPr>
              <a:t>:</a:t>
            </a:r>
          </a:p>
          <a:p>
            <a:pPr>
              <a:lnSpc>
                <a:spcPct val="90000"/>
              </a:lnSpc>
              <a:spcBef>
                <a:spcPct val="0"/>
              </a:spcBef>
              <a:buNone/>
            </a:pPr>
            <a:r>
              <a:rPr lang="en-GB" sz="1600" dirty="0" smtClean="0">
                <a:solidFill>
                  <a:srgbClr val="6D0942"/>
                </a:solidFill>
              </a:rPr>
              <a:t>	</a:t>
            </a:r>
          </a:p>
          <a:p>
            <a:pPr>
              <a:lnSpc>
                <a:spcPct val="90000"/>
              </a:lnSpc>
              <a:spcBef>
                <a:spcPct val="0"/>
              </a:spcBef>
              <a:buNone/>
            </a:pPr>
            <a:r>
              <a:rPr lang="en-GB" sz="1600" dirty="0" smtClean="0">
                <a:solidFill>
                  <a:srgbClr val="6D0942"/>
                </a:solidFill>
              </a:rPr>
              <a:t>Annual Pension:		</a:t>
            </a:r>
            <a:r>
              <a:rPr lang="en-GB" sz="1600" b="1" dirty="0" smtClean="0">
                <a:solidFill>
                  <a:srgbClr val="6D0942"/>
                </a:solidFill>
              </a:rPr>
              <a:t>£ 11,875</a:t>
            </a:r>
          </a:p>
          <a:p>
            <a:pPr>
              <a:lnSpc>
                <a:spcPct val="90000"/>
              </a:lnSpc>
              <a:spcBef>
                <a:spcPct val="0"/>
              </a:spcBef>
              <a:buNone/>
            </a:pPr>
            <a:r>
              <a:rPr lang="en-GB" sz="1600" dirty="0" smtClean="0">
                <a:solidFill>
                  <a:srgbClr val="6D0942"/>
                </a:solidFill>
              </a:rPr>
              <a:t>Automatic Lump Sum:	</a:t>
            </a:r>
            <a:r>
              <a:rPr lang="en-GB" sz="1600" b="1" dirty="0" smtClean="0">
                <a:solidFill>
                  <a:srgbClr val="6D0942"/>
                </a:solidFill>
              </a:rPr>
              <a:t>£ 19,875</a:t>
            </a:r>
          </a:p>
          <a:p>
            <a:pPr algn="ctr">
              <a:lnSpc>
                <a:spcPct val="90000"/>
              </a:lnSpc>
              <a:spcBef>
                <a:spcPct val="0"/>
              </a:spcBef>
              <a:buNone/>
            </a:pPr>
            <a:endParaRPr lang="en-GB" sz="1600" dirty="0" smtClean="0">
              <a:solidFill>
                <a:srgbClr val="6D0942"/>
              </a:solidFill>
            </a:endParaRPr>
          </a:p>
          <a:p>
            <a:pPr algn="ctr">
              <a:lnSpc>
                <a:spcPct val="90000"/>
              </a:lnSpc>
              <a:spcBef>
                <a:spcPct val="0"/>
              </a:spcBef>
              <a:buNone/>
            </a:pPr>
            <a:r>
              <a:rPr lang="en-GB" sz="1600" dirty="0" smtClean="0">
                <a:solidFill>
                  <a:srgbClr val="6D0942"/>
                </a:solidFill>
              </a:rPr>
              <a:t>Maximum pension that can be converted in this case is:</a:t>
            </a:r>
            <a:r>
              <a:rPr lang="en-GB" sz="1600" b="1" dirty="0" smtClean="0">
                <a:solidFill>
                  <a:srgbClr val="6D0942"/>
                </a:solidFill>
              </a:rPr>
              <a:t> £3,176.34</a:t>
            </a:r>
          </a:p>
          <a:p>
            <a:pPr algn="ctr">
              <a:lnSpc>
                <a:spcPct val="90000"/>
              </a:lnSpc>
              <a:spcBef>
                <a:spcPct val="0"/>
              </a:spcBef>
              <a:buNone/>
            </a:pPr>
            <a:endParaRPr lang="en-GB" sz="1600" b="1" dirty="0" smtClean="0">
              <a:solidFill>
                <a:srgbClr val="6D0942"/>
              </a:solidFill>
            </a:endParaRPr>
          </a:p>
          <a:p>
            <a:pPr>
              <a:lnSpc>
                <a:spcPct val="90000"/>
              </a:lnSpc>
              <a:spcBef>
                <a:spcPct val="0"/>
              </a:spcBef>
              <a:buNone/>
            </a:pPr>
            <a:endParaRPr lang="en-GB" sz="1600" dirty="0" smtClean="0">
              <a:solidFill>
                <a:srgbClr val="6D0942"/>
              </a:solidFill>
            </a:endParaRPr>
          </a:p>
          <a:p>
            <a:pPr>
              <a:lnSpc>
                <a:spcPct val="90000"/>
              </a:lnSpc>
              <a:spcBef>
                <a:spcPct val="0"/>
              </a:spcBef>
              <a:buNone/>
            </a:pPr>
            <a:r>
              <a:rPr lang="en-GB" b="1" i="1" dirty="0" smtClean="0">
                <a:solidFill>
                  <a:srgbClr val="6D0942"/>
                </a:solidFill>
              </a:rPr>
              <a:t>After maximum conversion revised Benefits:</a:t>
            </a:r>
          </a:p>
          <a:p>
            <a:pPr>
              <a:lnSpc>
                <a:spcPct val="90000"/>
              </a:lnSpc>
              <a:spcBef>
                <a:spcPct val="0"/>
              </a:spcBef>
              <a:buNone/>
            </a:pPr>
            <a:endParaRPr lang="en-GB" sz="1400" dirty="0" smtClean="0">
              <a:solidFill>
                <a:srgbClr val="6D0942"/>
              </a:solidFill>
            </a:endParaRPr>
          </a:p>
          <a:p>
            <a:pPr>
              <a:lnSpc>
                <a:spcPct val="90000"/>
              </a:lnSpc>
              <a:spcBef>
                <a:spcPct val="0"/>
              </a:spcBef>
              <a:buNone/>
            </a:pPr>
            <a:r>
              <a:rPr lang="en-GB" sz="1600" dirty="0" smtClean="0">
                <a:solidFill>
                  <a:srgbClr val="6D0942"/>
                </a:solidFill>
              </a:rPr>
              <a:t>Reduced Annual Pension:		  £11,875 -  £3,176.34					= </a:t>
            </a:r>
            <a:r>
              <a:rPr lang="en-GB" sz="1600" b="1" dirty="0" smtClean="0">
                <a:solidFill>
                  <a:srgbClr val="6D0942"/>
                </a:solidFill>
              </a:rPr>
              <a:t>£8,698.66</a:t>
            </a:r>
          </a:p>
          <a:p>
            <a:pPr>
              <a:lnSpc>
                <a:spcPct val="90000"/>
              </a:lnSpc>
              <a:spcBef>
                <a:spcPct val="0"/>
              </a:spcBef>
              <a:buNone/>
            </a:pPr>
            <a:endParaRPr lang="en-GB" sz="1600" dirty="0" smtClean="0">
              <a:solidFill>
                <a:srgbClr val="6D0942"/>
              </a:solidFill>
            </a:endParaRPr>
          </a:p>
          <a:p>
            <a:pPr>
              <a:lnSpc>
                <a:spcPct val="90000"/>
              </a:lnSpc>
              <a:spcBef>
                <a:spcPct val="0"/>
              </a:spcBef>
              <a:buNone/>
            </a:pPr>
            <a:r>
              <a:rPr lang="en-GB" sz="1600" dirty="0" smtClean="0">
                <a:solidFill>
                  <a:srgbClr val="6D0942"/>
                </a:solidFill>
              </a:rPr>
              <a:t>Increased Tax Free Lump Sum:  £ 19,875 + (£3,176.34 x 12 = £38,116.08)	= </a:t>
            </a:r>
            <a:r>
              <a:rPr lang="en-GB" sz="1600" b="1" dirty="0" smtClean="0">
                <a:solidFill>
                  <a:srgbClr val="6D0942"/>
                </a:solidFill>
              </a:rPr>
              <a:t>£57,991.08</a:t>
            </a:r>
          </a:p>
          <a:p>
            <a:pPr marL="0" indent="0">
              <a:buNone/>
            </a:pPr>
            <a:endParaRPr lang="en-GB" sz="1600" dirty="0"/>
          </a:p>
        </p:txBody>
      </p:sp>
    </p:spTree>
    <p:extLst>
      <p:ext uri="{BB962C8B-B14F-4D97-AF65-F5344CB8AC3E}">
        <p14:creationId xmlns:p14="http://schemas.microsoft.com/office/powerpoint/2010/main" val="862431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6119"/>
          </a:xfrm>
        </p:spPr>
        <p:txBody>
          <a:bodyPr>
            <a:normAutofit/>
          </a:bodyPr>
          <a:lstStyle/>
          <a:p>
            <a:r>
              <a:rPr lang="en-GB" dirty="0" smtClean="0"/>
              <a:t>Leaving Before Retirement </a:t>
            </a:r>
            <a:endParaRPr lang="en-GB" dirty="0"/>
          </a:p>
        </p:txBody>
      </p:sp>
      <p:sp>
        <p:nvSpPr>
          <p:cNvPr id="3" name="Content Placeholder 2"/>
          <p:cNvSpPr>
            <a:spLocks noGrp="1"/>
          </p:cNvSpPr>
          <p:nvPr>
            <p:ph idx="1"/>
          </p:nvPr>
        </p:nvSpPr>
        <p:spPr>
          <a:xfrm>
            <a:off x="677334" y="1375719"/>
            <a:ext cx="8596668" cy="4665643"/>
          </a:xfrm>
        </p:spPr>
        <p:txBody>
          <a:bodyPr/>
          <a:lstStyle/>
          <a:p>
            <a:pPr marL="0" indent="0">
              <a:buNone/>
            </a:pPr>
            <a:r>
              <a:rPr lang="en-GB" dirty="0" smtClean="0">
                <a:solidFill>
                  <a:srgbClr val="6D0942"/>
                </a:solidFill>
              </a:rPr>
              <a:t>If </a:t>
            </a:r>
            <a:r>
              <a:rPr lang="en-GB" dirty="0">
                <a:solidFill>
                  <a:srgbClr val="6D0942"/>
                </a:solidFill>
              </a:rPr>
              <a:t>you have a total membership of more than two years or have transferred previous pension rights to the scheme, you can</a:t>
            </a:r>
            <a:r>
              <a:rPr lang="en-GB" dirty="0" smtClean="0">
                <a:solidFill>
                  <a:srgbClr val="6D0942"/>
                </a:solidFill>
              </a:rPr>
              <a:t>:</a:t>
            </a:r>
          </a:p>
          <a:p>
            <a:pPr marL="0" indent="0">
              <a:buNone/>
            </a:pPr>
            <a:endParaRPr lang="en-GB" dirty="0">
              <a:solidFill>
                <a:srgbClr val="6D0942"/>
              </a:solidFill>
            </a:endParaRPr>
          </a:p>
          <a:p>
            <a:r>
              <a:rPr lang="en-GB" dirty="0">
                <a:solidFill>
                  <a:srgbClr val="6D0942"/>
                </a:solidFill>
              </a:rPr>
              <a:t>Leave your benefits with the Pension Fund up to </a:t>
            </a:r>
            <a:r>
              <a:rPr lang="en-GB" dirty="0" smtClean="0">
                <a:solidFill>
                  <a:srgbClr val="6D0942"/>
                </a:solidFill>
              </a:rPr>
              <a:t>the time </a:t>
            </a:r>
            <a:r>
              <a:rPr lang="en-GB" dirty="0">
                <a:solidFill>
                  <a:srgbClr val="6D0942"/>
                </a:solidFill>
              </a:rPr>
              <a:t>you retire. This is referred to as deferred </a:t>
            </a:r>
            <a:r>
              <a:rPr lang="en-GB" dirty="0" smtClean="0">
                <a:solidFill>
                  <a:srgbClr val="6D0942"/>
                </a:solidFill>
              </a:rPr>
              <a:t>benefits</a:t>
            </a:r>
            <a:r>
              <a:rPr lang="en-GB" dirty="0">
                <a:solidFill>
                  <a:srgbClr val="6D0942"/>
                </a:solidFill>
              </a:rPr>
              <a:t>. Your pension </a:t>
            </a:r>
            <a:r>
              <a:rPr lang="en-GB" dirty="0" smtClean="0">
                <a:solidFill>
                  <a:srgbClr val="6D0942"/>
                </a:solidFill>
              </a:rPr>
              <a:t>will </a:t>
            </a:r>
            <a:r>
              <a:rPr lang="en-GB" dirty="0">
                <a:solidFill>
                  <a:srgbClr val="6D0942"/>
                </a:solidFill>
              </a:rPr>
              <a:t>be calculated on the 	date you leave but the payment will be deferred up to </a:t>
            </a:r>
            <a:r>
              <a:rPr lang="en-GB" dirty="0" smtClean="0">
                <a:solidFill>
                  <a:srgbClr val="6D0942"/>
                </a:solidFill>
              </a:rPr>
              <a:t>your </a:t>
            </a:r>
            <a:r>
              <a:rPr lang="en-GB" dirty="0">
                <a:solidFill>
                  <a:srgbClr val="6D0942"/>
                </a:solidFill>
              </a:rPr>
              <a:t>normal </a:t>
            </a:r>
            <a:r>
              <a:rPr lang="en-GB" dirty="0" smtClean="0">
                <a:solidFill>
                  <a:srgbClr val="6D0942"/>
                </a:solidFill>
              </a:rPr>
              <a:t>retirement </a:t>
            </a:r>
            <a:r>
              <a:rPr lang="en-GB" dirty="0">
                <a:solidFill>
                  <a:srgbClr val="6D0942"/>
                </a:solidFill>
              </a:rPr>
              <a:t>age. </a:t>
            </a:r>
            <a:r>
              <a:rPr lang="en-GB" sz="1600" dirty="0">
                <a:solidFill>
                  <a:srgbClr val="6D0942"/>
                </a:solidFill>
              </a:rPr>
              <a:t>(You can take your </a:t>
            </a:r>
            <a:r>
              <a:rPr lang="en-GB" sz="1600" dirty="0" smtClean="0">
                <a:solidFill>
                  <a:srgbClr val="6D0942"/>
                </a:solidFill>
              </a:rPr>
              <a:t>deferred </a:t>
            </a:r>
            <a:r>
              <a:rPr lang="en-GB" sz="1600" dirty="0">
                <a:solidFill>
                  <a:srgbClr val="6D0942"/>
                </a:solidFill>
              </a:rPr>
              <a:t>pension from age 55 onwards</a:t>
            </a:r>
            <a:r>
              <a:rPr lang="en-GB" sz="1600" dirty="0" smtClean="0">
                <a:solidFill>
                  <a:srgbClr val="6D0942"/>
                </a:solidFill>
              </a:rPr>
              <a:t>)</a:t>
            </a:r>
          </a:p>
          <a:p>
            <a:endParaRPr lang="en-GB" sz="1600" dirty="0" smtClean="0">
              <a:solidFill>
                <a:srgbClr val="6D0942"/>
              </a:solidFill>
            </a:endParaRPr>
          </a:p>
          <a:p>
            <a:r>
              <a:rPr lang="en-GB" dirty="0" smtClean="0">
                <a:solidFill>
                  <a:srgbClr val="6D0942"/>
                </a:solidFill>
              </a:rPr>
              <a:t>Transfer </a:t>
            </a:r>
            <a:r>
              <a:rPr lang="en-GB" dirty="0">
                <a:solidFill>
                  <a:srgbClr val="6D0942"/>
                </a:solidFill>
              </a:rPr>
              <a:t>your benefits to a new arrangement, such as 	your new employer's plan, or personal pension </a:t>
            </a:r>
            <a:r>
              <a:rPr lang="en-GB" dirty="0" smtClean="0">
                <a:solidFill>
                  <a:srgbClr val="6D0942"/>
                </a:solidFill>
              </a:rPr>
              <a:t>scheme</a:t>
            </a:r>
            <a:r>
              <a:rPr lang="en-GB" dirty="0">
                <a:solidFill>
                  <a:srgbClr val="6D0942"/>
                </a:solidFill>
              </a:rPr>
              <a:t>.</a:t>
            </a:r>
          </a:p>
          <a:p>
            <a:endParaRPr lang="en-GB" dirty="0"/>
          </a:p>
        </p:txBody>
      </p:sp>
    </p:spTree>
    <p:extLst>
      <p:ext uri="{BB962C8B-B14F-4D97-AF65-F5344CB8AC3E}">
        <p14:creationId xmlns:p14="http://schemas.microsoft.com/office/powerpoint/2010/main" val="4006463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Salary Sacrifice</a:t>
            </a:r>
            <a:endParaRPr lang="en-GB" dirty="0"/>
          </a:p>
        </p:txBody>
      </p:sp>
      <p:sp>
        <p:nvSpPr>
          <p:cNvPr id="3" name="Content Placeholder 2"/>
          <p:cNvSpPr>
            <a:spLocks noGrp="1"/>
          </p:cNvSpPr>
          <p:nvPr>
            <p:ph idx="1"/>
          </p:nvPr>
        </p:nvSpPr>
        <p:spPr>
          <a:xfrm>
            <a:off x="677334" y="1441623"/>
            <a:ext cx="8596668" cy="4599740"/>
          </a:xfrm>
        </p:spPr>
        <p:txBody>
          <a:bodyPr>
            <a:normAutofit/>
          </a:bodyPr>
          <a:lstStyle/>
          <a:p>
            <a:r>
              <a:rPr lang="en-GB" dirty="0" smtClean="0">
                <a:solidFill>
                  <a:srgbClr val="6D0942"/>
                </a:solidFill>
              </a:rPr>
              <a:t>If you take advantage if any salary sacrifice schemes offered by the Council, e.g. buying additional holidays then your pension will be reduced as a result.</a:t>
            </a:r>
          </a:p>
          <a:p>
            <a:endParaRPr lang="en-GB" dirty="0">
              <a:solidFill>
                <a:srgbClr val="6D0942"/>
              </a:solidFill>
            </a:endParaRPr>
          </a:p>
          <a:p>
            <a:r>
              <a:rPr lang="en-GB" dirty="0" smtClean="0">
                <a:solidFill>
                  <a:srgbClr val="6D0942"/>
                </a:solidFill>
              </a:rPr>
              <a:t>To work out how much you would lose, you would need to find out how much pay you would be losing and divide the figure by 49. This will give you the annual pension that you would lose by taking advantage of the scheme.</a:t>
            </a:r>
          </a:p>
          <a:p>
            <a:pPr marL="0" indent="0">
              <a:buNone/>
            </a:pPr>
            <a:endParaRPr lang="en-GB" u="sng" dirty="0" smtClean="0">
              <a:solidFill>
                <a:srgbClr val="6D0942"/>
              </a:solidFill>
            </a:endParaRPr>
          </a:p>
          <a:p>
            <a:pPr marL="0" indent="0" algn="ctr">
              <a:buNone/>
            </a:pPr>
            <a:r>
              <a:rPr lang="en-GB" u="sng" dirty="0" smtClean="0">
                <a:solidFill>
                  <a:srgbClr val="6D0942"/>
                </a:solidFill>
              </a:rPr>
              <a:t>Example</a:t>
            </a:r>
          </a:p>
          <a:p>
            <a:pPr marL="0" indent="0" algn="ctr">
              <a:buNone/>
            </a:pPr>
            <a:r>
              <a:rPr lang="en-GB" dirty="0" smtClean="0">
                <a:solidFill>
                  <a:srgbClr val="6D0942"/>
                </a:solidFill>
              </a:rPr>
              <a:t>£1,000 ÷ 49 = £20.41 annual pension lost.</a:t>
            </a:r>
          </a:p>
          <a:p>
            <a:pPr marL="0" indent="0">
              <a:buNone/>
            </a:pPr>
            <a:endParaRPr lang="en-GB" dirty="0">
              <a:solidFill>
                <a:srgbClr val="6D0942"/>
              </a:solidFill>
            </a:endParaRPr>
          </a:p>
          <a:p>
            <a:pPr marL="0" indent="0">
              <a:buNone/>
            </a:pPr>
            <a:r>
              <a:rPr lang="en-GB" i="1" dirty="0" smtClean="0">
                <a:solidFill>
                  <a:srgbClr val="6D0942"/>
                </a:solidFill>
              </a:rPr>
              <a:t>You would be able to pay additional pension contributions to cover any pension lost.</a:t>
            </a:r>
            <a:endParaRPr lang="en-GB" i="1" dirty="0">
              <a:solidFill>
                <a:srgbClr val="6D0942"/>
              </a:solidFill>
            </a:endParaRPr>
          </a:p>
        </p:txBody>
      </p:sp>
    </p:spTree>
    <p:extLst>
      <p:ext uri="{BB962C8B-B14F-4D97-AF65-F5344CB8AC3E}">
        <p14:creationId xmlns:p14="http://schemas.microsoft.com/office/powerpoint/2010/main" val="773582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2595"/>
          </a:xfrm>
        </p:spPr>
        <p:txBody>
          <a:bodyPr>
            <a:normAutofit/>
          </a:bodyPr>
          <a:lstStyle/>
          <a:p>
            <a:r>
              <a:rPr lang="en-GB" dirty="0" smtClean="0"/>
              <a:t>Improving Your Pension</a:t>
            </a:r>
            <a:endParaRPr lang="en-GB" dirty="0"/>
          </a:p>
        </p:txBody>
      </p:sp>
      <p:sp>
        <p:nvSpPr>
          <p:cNvPr id="3" name="Content Placeholder 2"/>
          <p:cNvSpPr>
            <a:spLocks noGrp="1"/>
          </p:cNvSpPr>
          <p:nvPr>
            <p:ph idx="1"/>
          </p:nvPr>
        </p:nvSpPr>
        <p:spPr>
          <a:xfrm>
            <a:off x="677334" y="1567543"/>
            <a:ext cx="8596668" cy="4473819"/>
          </a:xfrm>
        </p:spPr>
        <p:txBody>
          <a:bodyPr>
            <a:normAutofit/>
          </a:bodyPr>
          <a:lstStyle/>
          <a:p>
            <a:r>
              <a:rPr lang="en-GB" dirty="0" smtClean="0">
                <a:solidFill>
                  <a:srgbClr val="6D0942"/>
                </a:solidFill>
              </a:rPr>
              <a:t>There are two ways of increasing your pension savings from April 2014:</a:t>
            </a:r>
          </a:p>
          <a:p>
            <a:endParaRPr lang="en-GB" dirty="0" smtClean="0">
              <a:solidFill>
                <a:srgbClr val="6D0942"/>
              </a:solidFill>
            </a:endParaRPr>
          </a:p>
          <a:p>
            <a:endParaRPr lang="en-GB" dirty="0">
              <a:solidFill>
                <a:srgbClr val="6D0942"/>
              </a:solidFill>
            </a:endParaRPr>
          </a:p>
          <a:p>
            <a:endParaRPr lang="en-GB" dirty="0" smtClean="0">
              <a:solidFill>
                <a:srgbClr val="6D0942"/>
              </a:solidFill>
            </a:endParaRPr>
          </a:p>
          <a:p>
            <a:endParaRPr lang="en-GB" dirty="0">
              <a:solidFill>
                <a:srgbClr val="6D0942"/>
              </a:solidFill>
            </a:endParaRPr>
          </a:p>
          <a:p>
            <a:pPr marL="0" indent="0">
              <a:buNone/>
            </a:pPr>
            <a:endParaRPr lang="en-GB" dirty="0" smtClean="0">
              <a:solidFill>
                <a:srgbClr val="6D0942"/>
              </a:solidFill>
            </a:endParaRPr>
          </a:p>
          <a:p>
            <a:pPr marL="0" indent="0">
              <a:buNone/>
            </a:pPr>
            <a:endParaRPr lang="en-GB" dirty="0">
              <a:solidFill>
                <a:srgbClr val="6D0942"/>
              </a:solidFill>
            </a:endParaRPr>
          </a:p>
          <a:p>
            <a:r>
              <a:rPr lang="en-GB" dirty="0">
                <a:solidFill>
                  <a:srgbClr val="6D0942"/>
                </a:solidFill>
              </a:rPr>
              <a:t>Both qualify for tax relief on contributions e.g. if you contribute £100 and pay tax at 20% then you would save £20 tax (£40 if you pay 40% tax).</a:t>
            </a:r>
          </a:p>
          <a:p>
            <a:endParaRPr lang="en-GB" dirty="0"/>
          </a:p>
        </p:txBody>
      </p:sp>
      <p:sp>
        <p:nvSpPr>
          <p:cNvPr id="4" name="Rounded Rectangle 3"/>
          <p:cNvSpPr/>
          <p:nvPr/>
        </p:nvSpPr>
        <p:spPr>
          <a:xfrm>
            <a:off x="1211747" y="2475470"/>
            <a:ext cx="3839224" cy="1260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Additional Voluntary Contributions (AVCs)</a:t>
            </a:r>
            <a:endParaRPr lang="en-GB" dirty="0"/>
          </a:p>
        </p:txBody>
      </p:sp>
      <p:sp>
        <p:nvSpPr>
          <p:cNvPr id="5" name="Rounded Rectangle 4"/>
          <p:cNvSpPr/>
          <p:nvPr/>
        </p:nvSpPr>
        <p:spPr>
          <a:xfrm>
            <a:off x="5383035" y="2475469"/>
            <a:ext cx="3673879" cy="1260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Additional Pension Contributions (APCs)</a:t>
            </a:r>
            <a:endParaRPr lang="en-GB" dirty="0"/>
          </a:p>
        </p:txBody>
      </p:sp>
    </p:spTree>
    <p:extLst>
      <p:ext uri="{BB962C8B-B14F-4D97-AF65-F5344CB8AC3E}">
        <p14:creationId xmlns:p14="http://schemas.microsoft.com/office/powerpoint/2010/main" val="767154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771466" cy="1320800"/>
          </a:xfrm>
        </p:spPr>
        <p:txBody>
          <a:bodyPr>
            <a:normAutofit/>
          </a:bodyPr>
          <a:lstStyle/>
          <a:p>
            <a:r>
              <a:rPr lang="en-GB" dirty="0" smtClean="0"/>
              <a:t>Additional Voluntary Contributions (AVCs)</a:t>
            </a:r>
            <a:endParaRPr lang="en-GB" dirty="0"/>
          </a:p>
        </p:txBody>
      </p:sp>
      <p:sp>
        <p:nvSpPr>
          <p:cNvPr id="3" name="Content Placeholder 2"/>
          <p:cNvSpPr>
            <a:spLocks noGrp="1"/>
          </p:cNvSpPr>
          <p:nvPr>
            <p:ph idx="1"/>
          </p:nvPr>
        </p:nvSpPr>
        <p:spPr>
          <a:xfrm>
            <a:off x="677334" y="1524000"/>
            <a:ext cx="8596668" cy="4942703"/>
          </a:xfrm>
        </p:spPr>
        <p:txBody>
          <a:bodyPr>
            <a:normAutofit/>
          </a:bodyPr>
          <a:lstStyle/>
          <a:p>
            <a:r>
              <a:rPr lang="en-GB" dirty="0" smtClean="0">
                <a:solidFill>
                  <a:srgbClr val="6D0942"/>
                </a:solidFill>
              </a:rPr>
              <a:t>AVCs are an investment based product which allow you to pay more to build up extra savings for your retirement. For new AVC accounts, you can pay up to 100% of your pensionable pay (less statutory reductions)</a:t>
            </a:r>
          </a:p>
          <a:p>
            <a:endParaRPr lang="en-GB" dirty="0">
              <a:solidFill>
                <a:srgbClr val="6D0942"/>
              </a:solidFill>
            </a:endParaRPr>
          </a:p>
          <a:p>
            <a:r>
              <a:rPr lang="en-GB" dirty="0" smtClean="0">
                <a:solidFill>
                  <a:srgbClr val="6D0942"/>
                </a:solidFill>
              </a:rPr>
              <a:t>Contributions would be invested in a separate fund managed by the fund’s AVCs provider Clerical Medical/Prudential.</a:t>
            </a:r>
          </a:p>
          <a:p>
            <a:endParaRPr lang="en-GB" dirty="0">
              <a:solidFill>
                <a:srgbClr val="6D0942"/>
              </a:solidFill>
            </a:endParaRPr>
          </a:p>
          <a:p>
            <a:r>
              <a:rPr lang="en-GB" dirty="0" smtClean="0">
                <a:solidFill>
                  <a:srgbClr val="6D0942"/>
                </a:solidFill>
              </a:rPr>
              <a:t>You are able to increase and decrease you additional contributions.</a:t>
            </a:r>
          </a:p>
          <a:p>
            <a:endParaRPr lang="en-GB" dirty="0">
              <a:solidFill>
                <a:srgbClr val="6D0942"/>
              </a:solidFill>
            </a:endParaRPr>
          </a:p>
          <a:p>
            <a:r>
              <a:rPr lang="en-GB" dirty="0">
                <a:solidFill>
                  <a:srgbClr val="6D0942"/>
                </a:solidFill>
              </a:rPr>
              <a:t>You decide on an investment fund(s) to invest your money and the money available at retirement will depend on the amount contributed and returns on investment.</a:t>
            </a:r>
          </a:p>
          <a:p>
            <a:endParaRPr lang="en-GB" dirty="0"/>
          </a:p>
        </p:txBody>
      </p:sp>
    </p:spTree>
    <p:extLst>
      <p:ext uri="{BB962C8B-B14F-4D97-AF65-F5344CB8AC3E}">
        <p14:creationId xmlns:p14="http://schemas.microsoft.com/office/powerpoint/2010/main" val="3869588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Local Government Pension Scheme (LGPS)</a:t>
            </a:r>
            <a:endParaRPr lang="en-GB" dirty="0"/>
          </a:p>
        </p:txBody>
      </p:sp>
      <p:sp>
        <p:nvSpPr>
          <p:cNvPr id="3" name="Content Placeholder 2"/>
          <p:cNvSpPr>
            <a:spLocks noGrp="1"/>
          </p:cNvSpPr>
          <p:nvPr>
            <p:ph idx="1"/>
          </p:nvPr>
        </p:nvSpPr>
        <p:spPr/>
        <p:txBody>
          <a:bodyPr>
            <a:normAutofit/>
          </a:bodyPr>
          <a:lstStyle/>
          <a:p>
            <a:r>
              <a:rPr lang="en-GB" dirty="0">
                <a:solidFill>
                  <a:srgbClr val="6D0942"/>
                </a:solidFill>
              </a:rPr>
              <a:t>Contribution rate between 5.5% and 12.5% of your pensionable pay.</a:t>
            </a:r>
          </a:p>
          <a:p>
            <a:r>
              <a:rPr lang="en-GB" dirty="0">
                <a:solidFill>
                  <a:srgbClr val="6D0942"/>
                </a:solidFill>
              </a:rPr>
              <a:t>Your employer pays the balance of the cost of providing your benefits. Average contribution rate in both funds is around 19.5%.</a:t>
            </a:r>
          </a:p>
          <a:p>
            <a:r>
              <a:rPr lang="en-GB" dirty="0">
                <a:solidFill>
                  <a:srgbClr val="6D0942"/>
                </a:solidFill>
              </a:rPr>
              <a:t>Pension contributions attract tax relief (National Insurance relief came to an end April 2016)</a:t>
            </a:r>
          </a:p>
          <a:p>
            <a:r>
              <a:rPr lang="en-GB" dirty="0">
                <a:solidFill>
                  <a:srgbClr val="6D0942"/>
                </a:solidFill>
              </a:rPr>
              <a:t>The scheme is guaranteed by the Government – Benefits payable dependant on service and pay received rather than on investment returns. </a:t>
            </a:r>
          </a:p>
          <a:p>
            <a:r>
              <a:rPr lang="en-GB" dirty="0" smtClean="0">
                <a:solidFill>
                  <a:srgbClr val="6D0942"/>
                </a:solidFill>
              </a:rPr>
              <a:t>You must be in the scheme for at least 2 years or transferred in other pensions, to qualify for the LGPS pension.</a:t>
            </a:r>
            <a:endParaRPr lang="en-GB" dirty="0">
              <a:solidFill>
                <a:srgbClr val="6D0942"/>
              </a:solidFill>
            </a:endParaRPr>
          </a:p>
        </p:txBody>
      </p:sp>
    </p:spTree>
    <p:extLst>
      <p:ext uri="{BB962C8B-B14F-4D97-AF65-F5344CB8AC3E}">
        <p14:creationId xmlns:p14="http://schemas.microsoft.com/office/powerpoint/2010/main" val="951289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7334" y="609600"/>
            <a:ext cx="8771466" cy="1320800"/>
          </a:xfrm>
        </p:spPr>
        <p:txBody>
          <a:bodyPr>
            <a:normAutofit/>
          </a:bodyPr>
          <a:lstStyle/>
          <a:p>
            <a:r>
              <a:rPr lang="en-GB" dirty="0" smtClean="0"/>
              <a:t>Additional Voluntary Contributions (AVCs)</a:t>
            </a:r>
            <a:endParaRPr lang="en-GB" dirty="0"/>
          </a:p>
        </p:txBody>
      </p:sp>
      <p:sp>
        <p:nvSpPr>
          <p:cNvPr id="3" name="Content Placeholder 2"/>
          <p:cNvSpPr>
            <a:spLocks noGrp="1"/>
          </p:cNvSpPr>
          <p:nvPr>
            <p:ph idx="1"/>
          </p:nvPr>
        </p:nvSpPr>
        <p:spPr>
          <a:xfrm>
            <a:off x="677334" y="1407885"/>
            <a:ext cx="8596668" cy="4633477"/>
          </a:xfrm>
        </p:spPr>
        <p:txBody>
          <a:bodyPr>
            <a:normAutofit/>
          </a:bodyPr>
          <a:lstStyle/>
          <a:p>
            <a:pPr marL="0" indent="0">
              <a:buNone/>
            </a:pPr>
            <a:r>
              <a:rPr lang="en-GB" sz="1900" b="1" dirty="0" smtClean="0">
                <a:solidFill>
                  <a:srgbClr val="6D0942"/>
                </a:solidFill>
              </a:rPr>
              <a:t>Upon retirement, you can</a:t>
            </a:r>
            <a:r>
              <a:rPr lang="en-GB" sz="1900" b="1" dirty="0" smtClean="0">
                <a:solidFill>
                  <a:srgbClr val="6D0942"/>
                </a:solidFill>
              </a:rPr>
              <a:t>:</a:t>
            </a:r>
            <a:endParaRPr lang="en-GB" sz="1900" b="1" dirty="0" smtClean="0">
              <a:solidFill>
                <a:srgbClr val="6D0942"/>
              </a:solidFill>
            </a:endParaRPr>
          </a:p>
          <a:p>
            <a:r>
              <a:rPr lang="en-GB" dirty="0">
                <a:solidFill>
                  <a:srgbClr val="6D0942"/>
                </a:solidFill>
              </a:rPr>
              <a:t>Purchase an annuity from your AVC provider, the open market or from the LGPS</a:t>
            </a:r>
            <a:r>
              <a:rPr lang="en-GB" dirty="0" smtClean="0">
                <a:solidFill>
                  <a:srgbClr val="6D0942"/>
                </a:solidFill>
              </a:rPr>
              <a:t>.</a:t>
            </a:r>
          </a:p>
          <a:p>
            <a:pPr marL="0" indent="0">
              <a:buNone/>
            </a:pPr>
            <a:endParaRPr lang="en-GB" dirty="0">
              <a:solidFill>
                <a:srgbClr val="6D0942"/>
              </a:solidFill>
            </a:endParaRPr>
          </a:p>
          <a:p>
            <a:r>
              <a:rPr lang="en-GB" dirty="0">
                <a:solidFill>
                  <a:srgbClr val="6D0942"/>
                </a:solidFill>
              </a:rPr>
              <a:t>Potentially take 100% of the AVC Fund as a tax-free lump </a:t>
            </a:r>
            <a:r>
              <a:rPr lang="en-GB" dirty="0" smtClean="0">
                <a:solidFill>
                  <a:srgbClr val="6D0942"/>
                </a:solidFill>
              </a:rPr>
              <a:t>sum (depending on the value of your AVC).</a:t>
            </a:r>
          </a:p>
          <a:p>
            <a:pPr marL="0" indent="0">
              <a:buNone/>
            </a:pPr>
            <a:endParaRPr lang="en-GB" dirty="0">
              <a:solidFill>
                <a:srgbClr val="6D0942"/>
              </a:solidFill>
            </a:endParaRPr>
          </a:p>
          <a:p>
            <a:r>
              <a:rPr lang="en-GB" dirty="0">
                <a:solidFill>
                  <a:srgbClr val="6D0942"/>
                </a:solidFill>
              </a:rPr>
              <a:t>Convert the Fund into LGPS service providing you commenced paying your AVC prior to 13th November 2001 (no lump sum attached</a:t>
            </a:r>
            <a:r>
              <a:rPr lang="en-GB" dirty="0" smtClean="0">
                <a:solidFill>
                  <a:srgbClr val="6D0942"/>
                </a:solidFill>
              </a:rPr>
              <a:t>).</a:t>
            </a:r>
          </a:p>
          <a:p>
            <a:pPr marL="0" indent="0">
              <a:buNone/>
            </a:pPr>
            <a:endParaRPr lang="en-GB" dirty="0">
              <a:solidFill>
                <a:srgbClr val="6D0942"/>
              </a:solidFill>
            </a:endParaRPr>
          </a:p>
          <a:p>
            <a:r>
              <a:rPr lang="en-GB" dirty="0">
                <a:solidFill>
                  <a:srgbClr val="6D0942"/>
                </a:solidFill>
              </a:rPr>
              <a:t>Contracts started before 1st April 2014 will be based on pre April 2014 regulations. </a:t>
            </a:r>
          </a:p>
        </p:txBody>
      </p:sp>
    </p:spTree>
    <p:extLst>
      <p:ext uri="{BB962C8B-B14F-4D97-AF65-F5344CB8AC3E}">
        <p14:creationId xmlns:p14="http://schemas.microsoft.com/office/powerpoint/2010/main" val="3160412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295" y="271849"/>
            <a:ext cx="9290451" cy="1320800"/>
          </a:xfrm>
        </p:spPr>
        <p:txBody>
          <a:bodyPr>
            <a:normAutofit/>
          </a:bodyPr>
          <a:lstStyle/>
          <a:p>
            <a:r>
              <a:rPr lang="en-GB" dirty="0" smtClean="0"/>
              <a:t>Additional Pension </a:t>
            </a:r>
            <a:r>
              <a:rPr lang="en-GB" dirty="0" smtClean="0"/>
              <a:t>Contributions (APCs</a:t>
            </a:r>
            <a:r>
              <a:rPr lang="en-GB" dirty="0" smtClean="0"/>
              <a:t>)</a:t>
            </a:r>
            <a:endParaRPr lang="en-GB" dirty="0"/>
          </a:p>
        </p:txBody>
      </p:sp>
      <p:sp>
        <p:nvSpPr>
          <p:cNvPr id="3" name="Content Placeholder 2"/>
          <p:cNvSpPr>
            <a:spLocks noGrp="1"/>
          </p:cNvSpPr>
          <p:nvPr>
            <p:ph idx="1"/>
          </p:nvPr>
        </p:nvSpPr>
        <p:spPr>
          <a:xfrm>
            <a:off x="364296" y="1117601"/>
            <a:ext cx="8596668" cy="4355822"/>
          </a:xfrm>
        </p:spPr>
        <p:txBody>
          <a:bodyPr>
            <a:normAutofit/>
          </a:bodyPr>
          <a:lstStyle/>
          <a:p>
            <a:r>
              <a:rPr lang="en-GB" dirty="0">
                <a:solidFill>
                  <a:srgbClr val="6D0942"/>
                </a:solidFill>
              </a:rPr>
              <a:t>You can elect to buy additional pension of up to £7,026 (increases each year in line with cost of living), but the extra pension would be for yourself only and not for additional dependants benefits.</a:t>
            </a:r>
          </a:p>
          <a:p>
            <a:r>
              <a:rPr lang="en-GB" dirty="0">
                <a:solidFill>
                  <a:srgbClr val="6D0942"/>
                </a:solidFill>
              </a:rPr>
              <a:t>Able to contribute up to 100% of your pensionable pay (less statutory deductions), payable in a form of a lump sum or over a period of time.</a:t>
            </a:r>
          </a:p>
          <a:p>
            <a:r>
              <a:rPr lang="en-GB" dirty="0">
                <a:solidFill>
                  <a:srgbClr val="6D0942"/>
                </a:solidFill>
              </a:rPr>
              <a:t>Cost depends on how much extra pension you want to buy, the age you start paying and the length of time you want to pay them for.</a:t>
            </a:r>
          </a:p>
          <a:p>
            <a:endParaRPr lang="en-GB" dirty="0" smtClean="0">
              <a:solidFill>
                <a:srgbClr val="6D0942"/>
              </a:solidFill>
            </a:endParaRPr>
          </a:p>
          <a:p>
            <a:r>
              <a:rPr lang="en-GB" altLang="en-US" dirty="0">
                <a:solidFill>
                  <a:srgbClr val="6D0942"/>
                </a:solidFill>
              </a:rPr>
              <a:t>Quotes available online</a:t>
            </a:r>
            <a:r>
              <a:rPr lang="en-GB" altLang="en-US" dirty="0" smtClean="0">
                <a:solidFill>
                  <a:srgbClr val="6D0942"/>
                </a:solidFill>
              </a:rPr>
              <a:t>:</a:t>
            </a:r>
          </a:p>
          <a:p>
            <a:pPr marL="0" indent="0">
              <a:buNone/>
            </a:pPr>
            <a:r>
              <a:rPr lang="en-GB" altLang="en-US" dirty="0" smtClean="0">
                <a:latin typeface="Calibri" panose="020F0502020204030204" pitchFamily="34" charset="0"/>
              </a:rPr>
              <a:t> </a:t>
            </a:r>
            <a:r>
              <a:rPr lang="en-GB" altLang="en-US" dirty="0">
                <a:hlinkClick r:id="rId2"/>
              </a:rPr>
              <a:t>https://www.lgpsmember.org/more/apc/extra.php</a:t>
            </a:r>
            <a:endParaRPr lang="en-GB" altLang="en-US" dirty="0"/>
          </a:p>
          <a:p>
            <a:endParaRPr lang="en-GB"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29" t="16629" r="56179" b="13249"/>
          <a:stretch/>
        </p:blipFill>
        <p:spPr bwMode="auto">
          <a:xfrm>
            <a:off x="6001629" y="3662266"/>
            <a:ext cx="3653118" cy="311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847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41405"/>
          </a:xfrm>
        </p:spPr>
        <p:txBody>
          <a:bodyPr>
            <a:normAutofit/>
          </a:bodyPr>
          <a:lstStyle/>
          <a:p>
            <a:r>
              <a:rPr lang="en-GB" dirty="0" smtClean="0"/>
              <a:t>Tax Reforms on Allowances</a:t>
            </a:r>
            <a:endParaRPr lang="en-GB" dirty="0"/>
          </a:p>
        </p:txBody>
      </p:sp>
      <p:sp>
        <p:nvSpPr>
          <p:cNvPr id="3" name="Content Placeholder 2"/>
          <p:cNvSpPr>
            <a:spLocks noGrp="1"/>
          </p:cNvSpPr>
          <p:nvPr>
            <p:ph idx="1"/>
          </p:nvPr>
        </p:nvSpPr>
        <p:spPr>
          <a:xfrm>
            <a:off x="677334" y="1480457"/>
            <a:ext cx="8596668" cy="5019197"/>
          </a:xfrm>
        </p:spPr>
        <p:txBody>
          <a:bodyPr>
            <a:normAutofit/>
          </a:bodyPr>
          <a:lstStyle/>
          <a:p>
            <a:r>
              <a:rPr lang="en-GB" dirty="0" smtClean="0">
                <a:solidFill>
                  <a:srgbClr val="6D0942"/>
                </a:solidFill>
              </a:rPr>
              <a:t>Annual Allowance</a:t>
            </a:r>
          </a:p>
          <a:p>
            <a:pPr marL="0" indent="0">
              <a:buNone/>
            </a:pPr>
            <a:r>
              <a:rPr lang="en-GB" altLang="en-US" dirty="0">
                <a:solidFill>
                  <a:srgbClr val="6D0942"/>
                </a:solidFill>
              </a:rPr>
              <a:t>The annual allowance for tax-privileged pension saving is £</a:t>
            </a:r>
            <a:r>
              <a:rPr lang="en-US" altLang="en-US" dirty="0">
                <a:solidFill>
                  <a:srgbClr val="6D0942"/>
                </a:solidFill>
              </a:rPr>
              <a:t>4</a:t>
            </a:r>
            <a:r>
              <a:rPr lang="en-GB" altLang="en-US" dirty="0">
                <a:solidFill>
                  <a:srgbClr val="6D0942"/>
                </a:solidFill>
              </a:rPr>
              <a:t>0,000 for tax years from 6</a:t>
            </a:r>
            <a:r>
              <a:rPr lang="en-GB" altLang="en-US" baseline="30000" dirty="0">
                <a:solidFill>
                  <a:srgbClr val="6D0942"/>
                </a:solidFill>
              </a:rPr>
              <a:t>th</a:t>
            </a:r>
            <a:r>
              <a:rPr lang="en-GB" altLang="en-US" dirty="0">
                <a:solidFill>
                  <a:srgbClr val="6D0942"/>
                </a:solidFill>
              </a:rPr>
              <a:t> April 201</a:t>
            </a:r>
            <a:r>
              <a:rPr lang="en-US" altLang="en-US" dirty="0">
                <a:solidFill>
                  <a:srgbClr val="6D0942"/>
                </a:solidFill>
              </a:rPr>
              <a:t>4</a:t>
            </a:r>
            <a:r>
              <a:rPr lang="en-GB" altLang="en-US" dirty="0">
                <a:solidFill>
                  <a:srgbClr val="6D0942"/>
                </a:solidFill>
              </a:rPr>
              <a:t> onwards. </a:t>
            </a:r>
          </a:p>
          <a:p>
            <a:pPr marL="0" indent="0">
              <a:buNone/>
            </a:pPr>
            <a:endParaRPr lang="en-GB" dirty="0" smtClean="0">
              <a:solidFill>
                <a:srgbClr val="6D0942"/>
              </a:solidFill>
            </a:endParaRPr>
          </a:p>
          <a:p>
            <a:r>
              <a:rPr lang="en-GB" dirty="0" smtClean="0">
                <a:solidFill>
                  <a:srgbClr val="6D0942"/>
                </a:solidFill>
              </a:rPr>
              <a:t>Lifetime Allowance</a:t>
            </a:r>
          </a:p>
          <a:p>
            <a:pPr marL="0" indent="0">
              <a:buNone/>
            </a:pPr>
            <a:r>
              <a:rPr lang="en-GB" altLang="en-US" dirty="0">
                <a:solidFill>
                  <a:srgbClr val="6D0942"/>
                </a:solidFill>
              </a:rPr>
              <a:t>The lifetime allowance from 6</a:t>
            </a:r>
            <a:r>
              <a:rPr lang="en-GB" altLang="en-US" baseline="30000" dirty="0">
                <a:solidFill>
                  <a:srgbClr val="6D0942"/>
                </a:solidFill>
              </a:rPr>
              <a:t>th</a:t>
            </a:r>
            <a:r>
              <a:rPr lang="en-GB" altLang="en-US" dirty="0">
                <a:solidFill>
                  <a:srgbClr val="6D0942"/>
                </a:solidFill>
              </a:rPr>
              <a:t> April 2019</a:t>
            </a:r>
            <a:r>
              <a:rPr lang="en-US" altLang="en-US" dirty="0">
                <a:solidFill>
                  <a:srgbClr val="6D0942"/>
                </a:solidFill>
              </a:rPr>
              <a:t> </a:t>
            </a:r>
            <a:r>
              <a:rPr lang="en-GB" altLang="en-US" dirty="0">
                <a:solidFill>
                  <a:srgbClr val="6D0942"/>
                </a:solidFill>
              </a:rPr>
              <a:t>is £1,055,000</a:t>
            </a:r>
          </a:p>
          <a:p>
            <a:pPr marL="0" indent="0">
              <a:buNone/>
            </a:pPr>
            <a:endParaRPr lang="en-GB" dirty="0" smtClean="0">
              <a:solidFill>
                <a:srgbClr val="6D0942"/>
              </a:solidFill>
            </a:endParaRPr>
          </a:p>
          <a:p>
            <a:pPr marL="0" indent="0">
              <a:spcBef>
                <a:spcPts val="0"/>
              </a:spcBef>
              <a:buNone/>
            </a:pPr>
            <a:r>
              <a:rPr lang="cy-GB" dirty="0" err="1" smtClean="0">
                <a:solidFill>
                  <a:srgbClr val="6D0942"/>
                </a:solidFill>
              </a:rPr>
              <a:t>Your</a:t>
            </a:r>
            <a:r>
              <a:rPr lang="cy-GB" dirty="0" smtClean="0">
                <a:solidFill>
                  <a:srgbClr val="6D0942"/>
                </a:solidFill>
              </a:rPr>
              <a:t> </a:t>
            </a:r>
            <a:r>
              <a:rPr lang="cy-GB" dirty="0">
                <a:solidFill>
                  <a:srgbClr val="6D0942"/>
                </a:solidFill>
              </a:rPr>
              <a:t>Pension Fund will perform some calculations to see if you have gone over these 2 allowances.</a:t>
            </a:r>
          </a:p>
          <a:p>
            <a:pPr marL="0" indent="0">
              <a:spcBef>
                <a:spcPts val="0"/>
              </a:spcBef>
              <a:buNone/>
            </a:pPr>
            <a:endParaRPr lang="cy-GB" dirty="0">
              <a:solidFill>
                <a:srgbClr val="6D0942"/>
              </a:solidFill>
            </a:endParaRPr>
          </a:p>
          <a:p>
            <a:pPr marL="0" indent="0">
              <a:spcBef>
                <a:spcPts val="0"/>
              </a:spcBef>
              <a:buNone/>
            </a:pPr>
            <a:r>
              <a:rPr lang="cy-GB" dirty="0">
                <a:solidFill>
                  <a:srgbClr val="6D0942"/>
                </a:solidFill>
              </a:rPr>
              <a:t>If you have, we will inform you.  A tax </a:t>
            </a:r>
            <a:r>
              <a:rPr lang="cy-GB" dirty="0" err="1">
                <a:solidFill>
                  <a:srgbClr val="6D0942"/>
                </a:solidFill>
              </a:rPr>
              <a:t>charge</a:t>
            </a:r>
            <a:r>
              <a:rPr lang="cy-GB" dirty="0">
                <a:solidFill>
                  <a:srgbClr val="6D0942"/>
                </a:solidFill>
              </a:rPr>
              <a:t> </a:t>
            </a:r>
            <a:r>
              <a:rPr lang="cy-GB" dirty="0" err="1" smtClean="0">
                <a:solidFill>
                  <a:srgbClr val="6D0942"/>
                </a:solidFill>
              </a:rPr>
              <a:t>may</a:t>
            </a:r>
            <a:r>
              <a:rPr lang="cy-GB" dirty="0" smtClean="0">
                <a:solidFill>
                  <a:srgbClr val="6D0942"/>
                </a:solidFill>
              </a:rPr>
              <a:t> </a:t>
            </a:r>
            <a:r>
              <a:rPr lang="cy-GB" dirty="0">
                <a:solidFill>
                  <a:srgbClr val="6D0942"/>
                </a:solidFill>
              </a:rPr>
              <a:t>be payable to HMRC.</a:t>
            </a:r>
            <a:endParaRPr lang="en-GB" dirty="0">
              <a:solidFill>
                <a:srgbClr val="6D0942"/>
              </a:solidFill>
            </a:endParaRPr>
          </a:p>
          <a:p>
            <a:pPr marL="0" indent="0">
              <a:buNone/>
            </a:pPr>
            <a:endParaRPr lang="en-GB" dirty="0"/>
          </a:p>
        </p:txBody>
      </p:sp>
    </p:spTree>
    <p:extLst>
      <p:ext uri="{BB962C8B-B14F-4D97-AF65-F5344CB8AC3E}">
        <p14:creationId xmlns:p14="http://schemas.microsoft.com/office/powerpoint/2010/main" val="674099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itl 1"/>
          <p:cNvSpPr>
            <a:spLocks noGrp="1"/>
          </p:cNvSpPr>
          <p:nvPr>
            <p:ph type="title"/>
          </p:nvPr>
        </p:nvSpPr>
        <p:spPr/>
        <p:txBody>
          <a:bodyPr>
            <a:normAutofit/>
          </a:bodyPr>
          <a:lstStyle/>
          <a:p>
            <a:r>
              <a:rPr lang="en-GB" dirty="0" smtClean="0"/>
              <a:t>Protection for you and your family - Video</a:t>
            </a:r>
            <a:endParaRPr lang="cy-GB" dirty="0"/>
          </a:p>
        </p:txBody>
      </p:sp>
      <p:pic>
        <p:nvPicPr>
          <p:cNvPr id="4" name="Protection for you and your famil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588" y="2160588"/>
            <a:ext cx="6900862" cy="3881437"/>
          </a:xfrm>
        </p:spPr>
      </p:pic>
    </p:spTree>
    <p:extLst>
      <p:ext uri="{BB962C8B-B14F-4D97-AF65-F5344CB8AC3E}">
        <p14:creationId xmlns:p14="http://schemas.microsoft.com/office/powerpoint/2010/main" val="122487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3971" y="255373"/>
            <a:ext cx="4059423" cy="807308"/>
          </a:xfrm>
        </p:spPr>
        <p:txBody>
          <a:bodyPr>
            <a:normAutofit/>
          </a:bodyPr>
          <a:lstStyle/>
          <a:p>
            <a:r>
              <a:rPr lang="en-GB" dirty="0" smtClean="0"/>
              <a:t>Death Benefits</a:t>
            </a:r>
            <a:endParaRPr lang="en-GB" dirty="0"/>
          </a:p>
        </p:txBody>
      </p:sp>
      <p:sp>
        <p:nvSpPr>
          <p:cNvPr id="3" name="Content Placeholder 2"/>
          <p:cNvSpPr>
            <a:spLocks noGrp="1"/>
          </p:cNvSpPr>
          <p:nvPr>
            <p:ph idx="1"/>
          </p:nvPr>
        </p:nvSpPr>
        <p:spPr>
          <a:xfrm>
            <a:off x="677334" y="1136823"/>
            <a:ext cx="4677261" cy="4896302"/>
          </a:xfrm>
        </p:spPr>
        <p:txBody>
          <a:bodyPr>
            <a:normAutofit/>
          </a:bodyPr>
          <a:lstStyle/>
          <a:p>
            <a:pPr marL="0" indent="0" algn="ctr">
              <a:buNone/>
            </a:pPr>
            <a:r>
              <a:rPr lang="en-GB" b="1" u="sng" dirty="0" smtClean="0">
                <a:solidFill>
                  <a:srgbClr val="6D0942"/>
                </a:solidFill>
              </a:rPr>
              <a:t>Death Grant Expression of Wish</a:t>
            </a:r>
          </a:p>
          <a:p>
            <a:r>
              <a:rPr lang="en-GB" dirty="0" smtClean="0">
                <a:solidFill>
                  <a:srgbClr val="6D0942"/>
                </a:solidFill>
              </a:rPr>
              <a:t>It </a:t>
            </a:r>
            <a:r>
              <a:rPr lang="en-GB" dirty="0">
                <a:solidFill>
                  <a:srgbClr val="6D0942"/>
                </a:solidFill>
              </a:rPr>
              <a:t>is essential that each member completes a Death Grant Expression of Wish form in respect of the Death Grant for both </a:t>
            </a:r>
            <a:r>
              <a:rPr lang="en-GB" u="sng" dirty="0">
                <a:solidFill>
                  <a:srgbClr val="6D0942"/>
                </a:solidFill>
              </a:rPr>
              <a:t>Death in Service</a:t>
            </a:r>
            <a:r>
              <a:rPr lang="en-GB" dirty="0">
                <a:solidFill>
                  <a:srgbClr val="6D0942"/>
                </a:solidFill>
              </a:rPr>
              <a:t> and </a:t>
            </a:r>
            <a:r>
              <a:rPr lang="en-GB" u="sng" dirty="0">
                <a:solidFill>
                  <a:srgbClr val="6D0942"/>
                </a:solidFill>
              </a:rPr>
              <a:t>Death in Pension</a:t>
            </a:r>
            <a:r>
              <a:rPr lang="en-GB" dirty="0">
                <a:solidFill>
                  <a:srgbClr val="6D0942"/>
                </a:solidFill>
              </a:rPr>
              <a:t> Lump Sum.</a:t>
            </a:r>
          </a:p>
          <a:p>
            <a:r>
              <a:rPr lang="en-GB" dirty="0" smtClean="0">
                <a:solidFill>
                  <a:srgbClr val="6D0942"/>
                </a:solidFill>
              </a:rPr>
              <a:t>You </a:t>
            </a:r>
            <a:r>
              <a:rPr lang="en-GB" dirty="0">
                <a:solidFill>
                  <a:srgbClr val="6D0942"/>
                </a:solidFill>
              </a:rPr>
              <a:t>can nominate one or more individuals or an institution/charity to receive the death grant in the event of your death. </a:t>
            </a:r>
          </a:p>
          <a:p>
            <a:r>
              <a:rPr lang="en-GB" dirty="0" smtClean="0">
                <a:solidFill>
                  <a:srgbClr val="6D0942"/>
                </a:solidFill>
              </a:rPr>
              <a:t>Please </a:t>
            </a:r>
            <a:r>
              <a:rPr lang="en-GB" dirty="0">
                <a:solidFill>
                  <a:srgbClr val="6D0942"/>
                </a:solidFill>
              </a:rPr>
              <a:t>request a form today if you have not yet nominated anyone. </a:t>
            </a:r>
          </a:p>
          <a:p>
            <a:pPr marL="0" indent="0">
              <a:buNone/>
            </a:pPr>
            <a:endParaRPr lang="en-GB" u="sng" dirty="0">
              <a:solidFill>
                <a:srgbClr val="6D0942"/>
              </a:solidFill>
            </a:endParaRPr>
          </a:p>
        </p:txBody>
      </p:sp>
      <p:pic>
        <p:nvPicPr>
          <p:cNvPr id="5" name="Picture 4"/>
          <p:cNvPicPr>
            <a:picLocks noChangeAspect="1"/>
          </p:cNvPicPr>
          <p:nvPr/>
        </p:nvPicPr>
        <p:blipFill>
          <a:blip r:embed="rId2"/>
          <a:stretch>
            <a:fillRect/>
          </a:stretch>
        </p:blipFill>
        <p:spPr>
          <a:xfrm>
            <a:off x="5663128" y="1136822"/>
            <a:ext cx="3457334" cy="4683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4756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09567" y="329514"/>
            <a:ext cx="3532201" cy="691978"/>
          </a:xfrm>
        </p:spPr>
        <p:txBody>
          <a:bodyPr>
            <a:normAutofit/>
          </a:bodyPr>
          <a:lstStyle/>
          <a:p>
            <a:r>
              <a:rPr lang="en-GB" dirty="0" smtClean="0"/>
              <a:t>Death Benefits</a:t>
            </a:r>
            <a:endParaRPr lang="en-GB" dirty="0"/>
          </a:p>
        </p:txBody>
      </p:sp>
      <p:sp>
        <p:nvSpPr>
          <p:cNvPr id="3" name="Content Placeholder 2"/>
          <p:cNvSpPr>
            <a:spLocks noGrp="1"/>
          </p:cNvSpPr>
          <p:nvPr>
            <p:ph idx="1"/>
          </p:nvPr>
        </p:nvSpPr>
        <p:spPr>
          <a:xfrm>
            <a:off x="677334" y="1132115"/>
            <a:ext cx="8596668" cy="4909248"/>
          </a:xfrm>
        </p:spPr>
        <p:txBody>
          <a:bodyPr>
            <a:normAutofit/>
          </a:bodyPr>
          <a:lstStyle/>
          <a:p>
            <a:r>
              <a:rPr lang="en-GB" dirty="0" smtClean="0">
                <a:solidFill>
                  <a:srgbClr val="6D0942"/>
                </a:solidFill>
              </a:rPr>
              <a:t>Death in service</a:t>
            </a:r>
          </a:p>
          <a:p>
            <a:pPr marL="0" indent="0">
              <a:buNone/>
            </a:pPr>
            <a:r>
              <a:rPr lang="en-GB" b="1" dirty="0" smtClean="0">
                <a:solidFill>
                  <a:srgbClr val="6D0942"/>
                </a:solidFill>
              </a:rPr>
              <a:t>Death </a:t>
            </a:r>
            <a:r>
              <a:rPr lang="en-GB" b="1" dirty="0">
                <a:solidFill>
                  <a:srgbClr val="6D0942"/>
                </a:solidFill>
              </a:rPr>
              <a:t>Grant is three times your actual </a:t>
            </a:r>
            <a:r>
              <a:rPr lang="en-GB" b="1" dirty="0" smtClean="0">
                <a:solidFill>
                  <a:srgbClr val="6D0942"/>
                </a:solidFill>
              </a:rPr>
              <a:t>pay </a:t>
            </a:r>
            <a:r>
              <a:rPr lang="en-GB" dirty="0" smtClean="0">
                <a:solidFill>
                  <a:srgbClr val="6D0942"/>
                </a:solidFill>
              </a:rPr>
              <a:t>-</a:t>
            </a:r>
            <a:r>
              <a:rPr lang="en-GB" dirty="0" smtClean="0">
                <a:solidFill>
                  <a:srgbClr val="6D0942"/>
                </a:solidFill>
              </a:rPr>
              <a:t> </a:t>
            </a:r>
            <a:r>
              <a:rPr lang="en-GB" dirty="0">
                <a:solidFill>
                  <a:srgbClr val="6D0942"/>
                </a:solidFill>
              </a:rPr>
              <a:t>paid as a lump sum to your nominees. </a:t>
            </a:r>
          </a:p>
          <a:p>
            <a:pPr marL="0" indent="0">
              <a:buNone/>
            </a:pPr>
            <a:r>
              <a:rPr lang="en-GB" dirty="0" smtClean="0">
                <a:solidFill>
                  <a:srgbClr val="6D0942"/>
                </a:solidFill>
              </a:rPr>
              <a:t>If </a:t>
            </a:r>
            <a:r>
              <a:rPr lang="en-GB" dirty="0">
                <a:solidFill>
                  <a:srgbClr val="6D0942"/>
                </a:solidFill>
              </a:rPr>
              <a:t>no completed form available, money may be paid to your Estate and will await Probate.</a:t>
            </a:r>
          </a:p>
          <a:p>
            <a:pPr marL="0" indent="0">
              <a:buNone/>
            </a:pPr>
            <a:r>
              <a:rPr lang="en-GB" dirty="0" smtClean="0">
                <a:solidFill>
                  <a:srgbClr val="6D0942"/>
                </a:solidFill>
              </a:rPr>
              <a:t>Pension </a:t>
            </a:r>
            <a:r>
              <a:rPr lang="en-GB" dirty="0">
                <a:solidFill>
                  <a:srgbClr val="6D0942"/>
                </a:solidFill>
              </a:rPr>
              <a:t>Administrators have final discretion</a:t>
            </a:r>
            <a:r>
              <a:rPr lang="en-GB" dirty="0" smtClean="0">
                <a:solidFill>
                  <a:srgbClr val="6D0942"/>
                </a:solidFill>
              </a:rPr>
              <a:t>.</a:t>
            </a:r>
          </a:p>
          <a:p>
            <a:pPr marL="0" indent="0">
              <a:buNone/>
            </a:pPr>
            <a:endParaRPr lang="en-GB" dirty="0">
              <a:solidFill>
                <a:srgbClr val="6D0942"/>
              </a:solidFill>
            </a:endParaRPr>
          </a:p>
          <a:p>
            <a:r>
              <a:rPr lang="en-GB" dirty="0" smtClean="0">
                <a:solidFill>
                  <a:srgbClr val="6D0942"/>
                </a:solidFill>
              </a:rPr>
              <a:t>Death as a Pensioner</a:t>
            </a:r>
            <a:endParaRPr lang="en-GB" dirty="0">
              <a:solidFill>
                <a:srgbClr val="6D0942"/>
              </a:solidFill>
            </a:endParaRPr>
          </a:p>
          <a:p>
            <a:pPr marL="0" indent="0">
              <a:buNone/>
            </a:pPr>
            <a:r>
              <a:rPr lang="en-GB" b="1" dirty="0" smtClean="0">
                <a:solidFill>
                  <a:srgbClr val="6D0942"/>
                </a:solidFill>
              </a:rPr>
              <a:t>10 </a:t>
            </a:r>
            <a:r>
              <a:rPr lang="en-GB" b="1" dirty="0">
                <a:solidFill>
                  <a:srgbClr val="6D0942"/>
                </a:solidFill>
              </a:rPr>
              <a:t>year guarantee up to age 75</a:t>
            </a:r>
          </a:p>
          <a:p>
            <a:pPr>
              <a:spcBef>
                <a:spcPts val="0"/>
              </a:spcBef>
              <a:buNone/>
            </a:pPr>
            <a:r>
              <a:rPr lang="en-GB" dirty="0">
                <a:solidFill>
                  <a:srgbClr val="6D0942"/>
                </a:solidFill>
              </a:rPr>
              <a:t>Example – member retires at 65, dies at 70, 5 years pension </a:t>
            </a:r>
          </a:p>
          <a:p>
            <a:pPr>
              <a:spcBef>
                <a:spcPts val="0"/>
              </a:spcBef>
              <a:buNone/>
            </a:pPr>
            <a:r>
              <a:rPr lang="en-GB" dirty="0">
                <a:solidFill>
                  <a:srgbClr val="6D0942"/>
                </a:solidFill>
              </a:rPr>
              <a:t>remains unpaid, to be paid as Death Grant to your</a:t>
            </a:r>
          </a:p>
          <a:p>
            <a:pPr>
              <a:spcBef>
                <a:spcPts val="0"/>
              </a:spcBef>
              <a:buNone/>
            </a:pPr>
            <a:r>
              <a:rPr lang="en-GB" dirty="0">
                <a:solidFill>
                  <a:srgbClr val="6D0942"/>
                </a:solidFill>
              </a:rPr>
              <a:t>beneficiaries</a:t>
            </a:r>
          </a:p>
          <a:p>
            <a:endParaRPr lang="en-GB" dirty="0"/>
          </a:p>
        </p:txBody>
      </p:sp>
    </p:spTree>
    <p:extLst>
      <p:ext uri="{BB962C8B-B14F-4D97-AF65-F5344CB8AC3E}">
        <p14:creationId xmlns:p14="http://schemas.microsoft.com/office/powerpoint/2010/main" val="2237020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6119"/>
          </a:xfrm>
        </p:spPr>
        <p:txBody>
          <a:bodyPr>
            <a:normAutofit/>
          </a:bodyPr>
          <a:lstStyle/>
          <a:p>
            <a:r>
              <a:rPr lang="en-GB" dirty="0" smtClean="0"/>
              <a:t>Dependants Benefits</a:t>
            </a:r>
            <a:endParaRPr lang="en-GB" dirty="0"/>
          </a:p>
        </p:txBody>
      </p:sp>
      <p:sp>
        <p:nvSpPr>
          <p:cNvPr id="3" name="Content Placeholder 2"/>
          <p:cNvSpPr>
            <a:spLocks noGrp="1"/>
          </p:cNvSpPr>
          <p:nvPr>
            <p:ph idx="1"/>
          </p:nvPr>
        </p:nvSpPr>
        <p:spPr>
          <a:xfrm>
            <a:off x="677334" y="1538515"/>
            <a:ext cx="8596668" cy="4502848"/>
          </a:xfrm>
        </p:spPr>
        <p:txBody>
          <a:bodyPr>
            <a:normAutofit/>
          </a:bodyPr>
          <a:lstStyle/>
          <a:p>
            <a:r>
              <a:rPr lang="en-GB" dirty="0">
                <a:solidFill>
                  <a:srgbClr val="6D0942"/>
                </a:solidFill>
              </a:rPr>
              <a:t>Spouses and civil partners are entitled to benefits – these are payable for life even if they remarry or </a:t>
            </a:r>
            <a:r>
              <a:rPr lang="en-GB" dirty="0" smtClean="0">
                <a:solidFill>
                  <a:srgbClr val="6D0942"/>
                </a:solidFill>
              </a:rPr>
              <a:t>cohabit</a:t>
            </a:r>
            <a:r>
              <a:rPr lang="en-GB" dirty="0" smtClean="0">
                <a:solidFill>
                  <a:srgbClr val="6D0942"/>
                </a:solidFill>
              </a:rPr>
              <a:t>.</a:t>
            </a:r>
          </a:p>
          <a:p>
            <a:endParaRPr lang="en-GB" dirty="0" smtClean="0">
              <a:solidFill>
                <a:srgbClr val="6D0942"/>
              </a:solidFill>
            </a:endParaRPr>
          </a:p>
          <a:p>
            <a:r>
              <a:rPr lang="en-GB" dirty="0">
                <a:solidFill>
                  <a:srgbClr val="6D0942"/>
                </a:solidFill>
              </a:rPr>
              <a:t>For those members with service on or after 1 April 2008 eligible cohabiting partners are entitled to a survivor’s pension providing certain criteria have been </a:t>
            </a:r>
            <a:r>
              <a:rPr lang="en-GB" dirty="0" smtClean="0">
                <a:solidFill>
                  <a:srgbClr val="6D0942"/>
                </a:solidFill>
              </a:rPr>
              <a:t>met</a:t>
            </a:r>
            <a:r>
              <a:rPr lang="en-GB" dirty="0" smtClean="0">
                <a:solidFill>
                  <a:srgbClr val="6D0942"/>
                </a:solidFill>
              </a:rPr>
              <a:t>.</a:t>
            </a:r>
          </a:p>
          <a:p>
            <a:endParaRPr lang="en-GB" dirty="0">
              <a:solidFill>
                <a:srgbClr val="6D0942"/>
              </a:solidFill>
            </a:endParaRPr>
          </a:p>
          <a:p>
            <a:r>
              <a:rPr lang="en-GB" dirty="0">
                <a:solidFill>
                  <a:srgbClr val="6D0942"/>
                </a:solidFill>
              </a:rPr>
              <a:t>Dependent children’s pensions – may be </a:t>
            </a:r>
            <a:r>
              <a:rPr lang="en-GB" dirty="0" smtClean="0">
                <a:solidFill>
                  <a:srgbClr val="6D0942"/>
                </a:solidFill>
              </a:rPr>
              <a:t>payable if children are under the age of 18 or if continuing in full-time education/training up to age 23. Disabled children may have the pension paid for life.</a:t>
            </a:r>
            <a:endParaRPr lang="en-GB" dirty="0">
              <a:solidFill>
                <a:srgbClr val="6D0942"/>
              </a:solidFill>
            </a:endParaRPr>
          </a:p>
          <a:p>
            <a:endParaRPr lang="en-GB" dirty="0" smtClean="0"/>
          </a:p>
          <a:p>
            <a:endParaRPr lang="en-GB" dirty="0"/>
          </a:p>
        </p:txBody>
      </p:sp>
    </p:spTree>
    <p:extLst>
      <p:ext uri="{BB962C8B-B14F-4D97-AF65-F5344CB8AC3E}">
        <p14:creationId xmlns:p14="http://schemas.microsoft.com/office/powerpoint/2010/main" val="2930512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Cohabiting Partner’s Pension</a:t>
            </a:r>
            <a:br>
              <a:rPr lang="en-GB" dirty="0" smtClean="0"/>
            </a:br>
            <a:r>
              <a:rPr lang="en-GB" dirty="0" smtClean="0"/>
              <a:t>-Eligibility Criteria</a:t>
            </a:r>
            <a:endParaRPr lang="en-GB" dirty="0"/>
          </a:p>
        </p:txBody>
      </p:sp>
      <p:sp>
        <p:nvSpPr>
          <p:cNvPr id="3" name="Content Placeholder 2"/>
          <p:cNvSpPr>
            <a:spLocks noGrp="1"/>
          </p:cNvSpPr>
          <p:nvPr>
            <p:ph idx="1"/>
          </p:nvPr>
        </p:nvSpPr>
        <p:spPr>
          <a:xfrm>
            <a:off x="677334" y="1930401"/>
            <a:ext cx="8596668" cy="4110962"/>
          </a:xfrm>
        </p:spPr>
        <p:txBody>
          <a:bodyPr>
            <a:normAutofit/>
          </a:bodyPr>
          <a:lstStyle/>
          <a:p>
            <a:pPr marL="0" indent="0">
              <a:buNone/>
            </a:pPr>
            <a:r>
              <a:rPr lang="en-GB" dirty="0" smtClean="0">
                <a:solidFill>
                  <a:srgbClr val="6D0942"/>
                </a:solidFill>
              </a:rPr>
              <a:t>All </a:t>
            </a:r>
            <a:r>
              <a:rPr lang="en-GB" dirty="0">
                <a:solidFill>
                  <a:srgbClr val="6D0942"/>
                </a:solidFill>
              </a:rPr>
              <a:t>for 2 years or </a:t>
            </a:r>
            <a:r>
              <a:rPr lang="en-GB" dirty="0" smtClean="0">
                <a:solidFill>
                  <a:srgbClr val="6D0942"/>
                </a:solidFill>
              </a:rPr>
              <a:t>more</a:t>
            </a:r>
            <a:r>
              <a:rPr lang="en-GB" dirty="0" smtClean="0">
                <a:solidFill>
                  <a:srgbClr val="6D0942"/>
                </a:solidFill>
              </a:rPr>
              <a:t>:</a:t>
            </a:r>
          </a:p>
          <a:p>
            <a:pPr marL="0" indent="0">
              <a:buNone/>
            </a:pPr>
            <a:endParaRPr lang="en-GB" dirty="0">
              <a:solidFill>
                <a:srgbClr val="6D0942"/>
              </a:solidFill>
            </a:endParaRPr>
          </a:p>
          <a:p>
            <a:r>
              <a:rPr lang="en-GB" dirty="0">
                <a:solidFill>
                  <a:srgbClr val="6D0942"/>
                </a:solidFill>
              </a:rPr>
              <a:t>You both currently are and have been free to marry/enter a civil partnership with each </a:t>
            </a:r>
            <a:r>
              <a:rPr lang="en-GB" dirty="0" smtClean="0">
                <a:solidFill>
                  <a:srgbClr val="6D0942"/>
                </a:solidFill>
              </a:rPr>
              <a:t>other</a:t>
            </a:r>
          </a:p>
          <a:p>
            <a:endParaRPr lang="en-GB" dirty="0">
              <a:solidFill>
                <a:srgbClr val="6D0942"/>
              </a:solidFill>
            </a:endParaRPr>
          </a:p>
          <a:p>
            <a:r>
              <a:rPr lang="en-GB" dirty="0">
                <a:solidFill>
                  <a:srgbClr val="6D0942"/>
                </a:solidFill>
              </a:rPr>
              <a:t>You both have been living together as if you were married /civil partners, and neither you or your cohabiting partner have been living with someone else as if you/they were a married couple or civil </a:t>
            </a:r>
            <a:r>
              <a:rPr lang="en-GB" dirty="0" smtClean="0">
                <a:solidFill>
                  <a:srgbClr val="6D0942"/>
                </a:solidFill>
              </a:rPr>
              <a:t>partners</a:t>
            </a:r>
          </a:p>
          <a:p>
            <a:endParaRPr lang="en-GB" dirty="0">
              <a:solidFill>
                <a:srgbClr val="6D0942"/>
              </a:solidFill>
            </a:endParaRPr>
          </a:p>
          <a:p>
            <a:r>
              <a:rPr lang="en-GB" dirty="0">
                <a:solidFill>
                  <a:srgbClr val="6D0942"/>
                </a:solidFill>
              </a:rPr>
              <a:t>Either your cohabiting partner is, and has been, financially dependent on you or you are, and have been, financially interdependent on each other</a:t>
            </a:r>
          </a:p>
          <a:p>
            <a:endParaRPr lang="en-GB" dirty="0"/>
          </a:p>
        </p:txBody>
      </p:sp>
    </p:spTree>
    <p:extLst>
      <p:ext uri="{BB962C8B-B14F-4D97-AF65-F5344CB8AC3E}">
        <p14:creationId xmlns:p14="http://schemas.microsoft.com/office/powerpoint/2010/main" val="2016625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Retirement Process</a:t>
            </a:r>
            <a:endParaRPr lang="en-GB" dirty="0"/>
          </a:p>
        </p:txBody>
      </p:sp>
      <p:sp>
        <p:nvSpPr>
          <p:cNvPr id="3" name="Content Placeholder 2"/>
          <p:cNvSpPr>
            <a:spLocks noGrp="1"/>
          </p:cNvSpPr>
          <p:nvPr>
            <p:ph idx="1"/>
          </p:nvPr>
        </p:nvSpPr>
        <p:spPr>
          <a:xfrm>
            <a:off x="611431" y="1433385"/>
            <a:ext cx="8596668" cy="4607978"/>
          </a:xfrm>
        </p:spPr>
        <p:txBody>
          <a:bodyPr>
            <a:normAutofit fontScale="62500" lnSpcReduction="20000"/>
          </a:bodyPr>
          <a:lstStyle/>
          <a:p>
            <a:endParaRPr lang="en-GB" dirty="0" smtClean="0"/>
          </a:p>
          <a:p>
            <a:r>
              <a:rPr lang="en-GB" sz="2900" dirty="0" smtClean="0">
                <a:solidFill>
                  <a:srgbClr val="6D0942"/>
                </a:solidFill>
              </a:rPr>
              <a:t>Handing </a:t>
            </a:r>
            <a:r>
              <a:rPr lang="en-GB" sz="2900" dirty="0">
                <a:solidFill>
                  <a:srgbClr val="6D0942"/>
                </a:solidFill>
              </a:rPr>
              <a:t>in your notice</a:t>
            </a:r>
            <a:r>
              <a:rPr lang="en-GB" sz="2900" dirty="0" smtClean="0">
                <a:solidFill>
                  <a:srgbClr val="6D0942"/>
                </a:solidFill>
              </a:rPr>
              <a:t>.</a:t>
            </a:r>
          </a:p>
          <a:p>
            <a:pPr marL="0" indent="0">
              <a:buNone/>
            </a:pPr>
            <a:endParaRPr lang="en-GB" sz="2900" dirty="0">
              <a:solidFill>
                <a:srgbClr val="6D0942"/>
              </a:solidFill>
            </a:endParaRPr>
          </a:p>
          <a:p>
            <a:r>
              <a:rPr lang="en-GB" sz="2900" dirty="0">
                <a:solidFill>
                  <a:srgbClr val="6D0942"/>
                </a:solidFill>
              </a:rPr>
              <a:t>Pension Section receives a </a:t>
            </a:r>
            <a:r>
              <a:rPr lang="en-GB" sz="2900" dirty="0" smtClean="0">
                <a:solidFill>
                  <a:srgbClr val="6D0942"/>
                </a:solidFill>
              </a:rPr>
              <a:t>termination </a:t>
            </a:r>
            <a:r>
              <a:rPr lang="en-GB" sz="2900" dirty="0">
                <a:solidFill>
                  <a:srgbClr val="6D0942"/>
                </a:solidFill>
              </a:rPr>
              <a:t>form from your </a:t>
            </a:r>
            <a:r>
              <a:rPr lang="en-GB" sz="2900" dirty="0" smtClean="0">
                <a:solidFill>
                  <a:srgbClr val="6D0942"/>
                </a:solidFill>
              </a:rPr>
              <a:t>Employer.</a:t>
            </a:r>
          </a:p>
          <a:p>
            <a:pPr marL="0" indent="0">
              <a:buNone/>
            </a:pPr>
            <a:endParaRPr lang="en-GB" sz="2900" dirty="0">
              <a:solidFill>
                <a:srgbClr val="6D0942"/>
              </a:solidFill>
            </a:endParaRPr>
          </a:p>
          <a:p>
            <a:r>
              <a:rPr lang="en-GB" sz="2900" dirty="0">
                <a:solidFill>
                  <a:srgbClr val="6D0942"/>
                </a:solidFill>
              </a:rPr>
              <a:t>Estimate sent to you, together with the Retirement Forms to complete:</a:t>
            </a:r>
          </a:p>
          <a:p>
            <a:pPr>
              <a:buFont typeface="+mj-lt"/>
              <a:buAutoNum type="arabicPeriod"/>
            </a:pPr>
            <a:r>
              <a:rPr lang="en-GB" sz="2900" dirty="0">
                <a:solidFill>
                  <a:srgbClr val="6D0942"/>
                </a:solidFill>
              </a:rPr>
              <a:t>Personal details</a:t>
            </a:r>
          </a:p>
          <a:p>
            <a:pPr>
              <a:buFont typeface="+mj-lt"/>
              <a:buAutoNum type="arabicPeriod"/>
            </a:pPr>
            <a:r>
              <a:rPr lang="en-GB" sz="2900" dirty="0">
                <a:solidFill>
                  <a:srgbClr val="6D0942"/>
                </a:solidFill>
              </a:rPr>
              <a:t>Certificates requested – Birth, Marriage, Divorce etc.</a:t>
            </a:r>
          </a:p>
          <a:p>
            <a:pPr>
              <a:buFont typeface="+mj-lt"/>
              <a:buAutoNum type="arabicPeriod"/>
            </a:pPr>
            <a:r>
              <a:rPr lang="en-GB" sz="2900" dirty="0">
                <a:solidFill>
                  <a:srgbClr val="6D0942"/>
                </a:solidFill>
              </a:rPr>
              <a:t>Bank details</a:t>
            </a:r>
          </a:p>
          <a:p>
            <a:pPr>
              <a:buFont typeface="+mj-lt"/>
              <a:buAutoNum type="arabicPeriod"/>
            </a:pPr>
            <a:r>
              <a:rPr lang="en-GB" sz="2900" dirty="0">
                <a:solidFill>
                  <a:srgbClr val="6D0942"/>
                </a:solidFill>
              </a:rPr>
              <a:t>Conversion of pension to lump sum</a:t>
            </a:r>
          </a:p>
          <a:p>
            <a:pPr>
              <a:buFont typeface="+mj-lt"/>
              <a:buAutoNum type="arabicPeriod"/>
            </a:pPr>
            <a:r>
              <a:rPr lang="en-GB" sz="2900" dirty="0">
                <a:solidFill>
                  <a:srgbClr val="6D0942"/>
                </a:solidFill>
              </a:rPr>
              <a:t>Declare any other pensions (not State Pension</a:t>
            </a:r>
            <a:r>
              <a:rPr lang="en-GB" sz="2900" dirty="0" smtClean="0">
                <a:solidFill>
                  <a:srgbClr val="6D0942"/>
                </a:solidFill>
              </a:rPr>
              <a:t>)</a:t>
            </a:r>
          </a:p>
          <a:p>
            <a:pPr marL="0" indent="0">
              <a:buNone/>
            </a:pPr>
            <a:endParaRPr lang="en-GB" sz="2900" dirty="0">
              <a:solidFill>
                <a:srgbClr val="6D0942"/>
              </a:solidFill>
            </a:endParaRPr>
          </a:p>
          <a:p>
            <a:r>
              <a:rPr lang="en-GB" sz="2900" dirty="0">
                <a:solidFill>
                  <a:srgbClr val="6D0942"/>
                </a:solidFill>
              </a:rPr>
              <a:t>Benefits paid out on receipt of completed forms from both you and the employer.</a:t>
            </a:r>
          </a:p>
          <a:p>
            <a:endParaRPr lang="en-GB" dirty="0">
              <a:solidFill>
                <a:srgbClr val="6D0942"/>
              </a:solidFill>
            </a:endParaRPr>
          </a:p>
        </p:txBody>
      </p:sp>
    </p:spTree>
    <p:extLst>
      <p:ext uri="{BB962C8B-B14F-4D97-AF65-F5344CB8AC3E}">
        <p14:creationId xmlns:p14="http://schemas.microsoft.com/office/powerpoint/2010/main" val="27075529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Annual Benefit Statements</a:t>
            </a:r>
            <a:endParaRPr lang="en-GB" dirty="0"/>
          </a:p>
        </p:txBody>
      </p:sp>
      <p:sp>
        <p:nvSpPr>
          <p:cNvPr id="3" name="Content Placeholder 2"/>
          <p:cNvSpPr>
            <a:spLocks noGrp="1"/>
          </p:cNvSpPr>
          <p:nvPr>
            <p:ph idx="1"/>
          </p:nvPr>
        </p:nvSpPr>
        <p:spPr>
          <a:xfrm>
            <a:off x="677334" y="1683657"/>
            <a:ext cx="8596668" cy="4357705"/>
          </a:xfrm>
        </p:spPr>
        <p:txBody>
          <a:bodyPr>
            <a:normAutofit/>
          </a:bodyPr>
          <a:lstStyle/>
          <a:p>
            <a:r>
              <a:rPr lang="en-GB" dirty="0">
                <a:solidFill>
                  <a:srgbClr val="6D0942"/>
                </a:solidFill>
              </a:rPr>
              <a:t>Your Annual Benefit Statement should give you an idea of the benefits payable at the end of the last tax year and at your Normal Retirement Age.</a:t>
            </a:r>
          </a:p>
          <a:p>
            <a:endParaRPr lang="en-GB" dirty="0">
              <a:solidFill>
                <a:srgbClr val="6D0942"/>
              </a:solidFill>
            </a:endParaRPr>
          </a:p>
          <a:p>
            <a:r>
              <a:rPr lang="en-GB" dirty="0">
                <a:solidFill>
                  <a:srgbClr val="6D0942"/>
                </a:solidFill>
              </a:rPr>
              <a:t>The information in the statement is supplied by your employer and is created in a bulk exercise without being manually checked.</a:t>
            </a:r>
          </a:p>
          <a:p>
            <a:endParaRPr lang="en-GB" dirty="0">
              <a:solidFill>
                <a:srgbClr val="6D0942"/>
              </a:solidFill>
            </a:endParaRPr>
          </a:p>
          <a:p>
            <a:r>
              <a:rPr lang="en-GB" dirty="0">
                <a:solidFill>
                  <a:srgbClr val="6D0942"/>
                </a:solidFill>
              </a:rPr>
              <a:t>Before handing in your notice it is recommended that you contact us by letter or email to request a formal estimate of your pension benefits.</a:t>
            </a:r>
          </a:p>
          <a:p>
            <a:endParaRPr lang="en-GB" dirty="0"/>
          </a:p>
        </p:txBody>
      </p:sp>
    </p:spTree>
    <p:extLst>
      <p:ext uri="{BB962C8B-B14F-4D97-AF65-F5344CB8AC3E}">
        <p14:creationId xmlns:p14="http://schemas.microsoft.com/office/powerpoint/2010/main" val="137783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83623"/>
          </a:xfrm>
        </p:spPr>
        <p:txBody>
          <a:bodyPr>
            <a:normAutofit/>
          </a:bodyPr>
          <a:lstStyle/>
          <a:p>
            <a:r>
              <a:rPr lang="en-GB" dirty="0" smtClean="0"/>
              <a:t>Contributions</a:t>
            </a:r>
            <a:endParaRPr lang="en-GB" dirty="0"/>
          </a:p>
        </p:txBody>
      </p:sp>
      <p:sp>
        <p:nvSpPr>
          <p:cNvPr id="3" name="Content Placeholder 2"/>
          <p:cNvSpPr>
            <a:spLocks noGrp="1"/>
          </p:cNvSpPr>
          <p:nvPr>
            <p:ph idx="1"/>
          </p:nvPr>
        </p:nvSpPr>
        <p:spPr>
          <a:xfrm>
            <a:off x="677334" y="1449977"/>
            <a:ext cx="8596668" cy="4939116"/>
          </a:xfrm>
        </p:spPr>
        <p:txBody>
          <a:bodyPr>
            <a:normAutofit/>
          </a:bodyPr>
          <a:lstStyle/>
          <a:p>
            <a:r>
              <a:rPr lang="en-GB" dirty="0" smtClean="0">
                <a:solidFill>
                  <a:srgbClr val="6D0942"/>
                </a:solidFill>
              </a:rPr>
              <a:t>Employer </a:t>
            </a:r>
            <a:r>
              <a:rPr lang="en-GB" dirty="0">
                <a:solidFill>
                  <a:srgbClr val="6D0942"/>
                </a:solidFill>
              </a:rPr>
              <a:t>decides which contribution </a:t>
            </a:r>
            <a:r>
              <a:rPr lang="en-GB" dirty="0" smtClean="0">
                <a:solidFill>
                  <a:srgbClr val="6D0942"/>
                </a:solidFill>
              </a:rPr>
              <a:t>banding the member fall into.</a:t>
            </a:r>
            <a:endParaRPr lang="en-GB" dirty="0">
              <a:solidFill>
                <a:srgbClr val="6D0942"/>
              </a:solidFill>
            </a:endParaRPr>
          </a:p>
          <a:p>
            <a:r>
              <a:rPr lang="en-GB" dirty="0">
                <a:solidFill>
                  <a:srgbClr val="6D0942"/>
                </a:solidFill>
              </a:rPr>
              <a:t>Contributions </a:t>
            </a:r>
            <a:r>
              <a:rPr lang="en-GB" dirty="0" smtClean="0">
                <a:solidFill>
                  <a:srgbClr val="6D0942"/>
                </a:solidFill>
              </a:rPr>
              <a:t>are based </a:t>
            </a:r>
            <a:r>
              <a:rPr lang="en-GB" dirty="0">
                <a:solidFill>
                  <a:srgbClr val="6D0942"/>
                </a:solidFill>
              </a:rPr>
              <a:t>on actual </a:t>
            </a:r>
            <a:r>
              <a:rPr lang="en-GB" dirty="0" smtClean="0">
                <a:solidFill>
                  <a:srgbClr val="6D0942"/>
                </a:solidFill>
              </a:rPr>
              <a:t>pay.</a:t>
            </a:r>
          </a:p>
          <a:p>
            <a:r>
              <a:rPr lang="en-GB" dirty="0">
                <a:solidFill>
                  <a:srgbClr val="6D0942"/>
                </a:solidFill>
              </a:rPr>
              <a:t>Gaining tax </a:t>
            </a:r>
            <a:r>
              <a:rPr lang="en-GB" dirty="0" smtClean="0">
                <a:solidFill>
                  <a:srgbClr val="6D0942"/>
                </a:solidFill>
              </a:rPr>
              <a:t>relief. </a:t>
            </a:r>
          </a:p>
          <a:p>
            <a:r>
              <a:rPr lang="en-GB" dirty="0">
                <a:solidFill>
                  <a:srgbClr val="6D0942"/>
                </a:solidFill>
              </a:rPr>
              <a:t>The bandings are reviewed every April and amended in line with CPI. </a:t>
            </a:r>
            <a:r>
              <a:rPr lang="en-GB" dirty="0" smtClean="0">
                <a:solidFill>
                  <a:srgbClr val="6D0942"/>
                </a:solidFill>
              </a:rPr>
              <a:t>(Consumer Price Index)</a:t>
            </a:r>
          </a:p>
          <a:p>
            <a:r>
              <a:rPr lang="en-GB" dirty="0">
                <a:solidFill>
                  <a:srgbClr val="6D0942"/>
                </a:solidFill>
              </a:rPr>
              <a:t>Employers also </a:t>
            </a:r>
            <a:r>
              <a:rPr lang="en-GB" dirty="0" smtClean="0">
                <a:solidFill>
                  <a:srgbClr val="6D0942"/>
                </a:solidFill>
              </a:rPr>
              <a:t>make a contribution </a:t>
            </a:r>
            <a:r>
              <a:rPr lang="en-GB" dirty="0">
                <a:solidFill>
                  <a:srgbClr val="6D0942"/>
                </a:solidFill>
              </a:rPr>
              <a:t>which is determined by our Actuary and reviewed every </a:t>
            </a:r>
            <a:r>
              <a:rPr lang="en-GB" dirty="0" smtClean="0">
                <a:solidFill>
                  <a:srgbClr val="6D0942"/>
                </a:solidFill>
              </a:rPr>
              <a:t>3-4 years</a:t>
            </a:r>
            <a:r>
              <a:rPr lang="en-GB" dirty="0" smtClean="0">
                <a:solidFill>
                  <a:srgbClr val="6D0942"/>
                </a:solidFill>
              </a:rPr>
              <a:t>. This does not affect the pension the member is building up.</a:t>
            </a:r>
          </a:p>
          <a:p>
            <a:r>
              <a:rPr lang="en-GB" dirty="0">
                <a:solidFill>
                  <a:srgbClr val="6D0942"/>
                </a:solidFill>
              </a:rPr>
              <a:t>50/50 </a:t>
            </a:r>
            <a:r>
              <a:rPr lang="en-GB" dirty="0" smtClean="0">
                <a:solidFill>
                  <a:srgbClr val="6D0942"/>
                </a:solidFill>
              </a:rPr>
              <a:t>Scheme from 1 April 2014 -pay </a:t>
            </a:r>
            <a:r>
              <a:rPr lang="en-GB" dirty="0">
                <a:solidFill>
                  <a:srgbClr val="6D0942"/>
                </a:solidFill>
              </a:rPr>
              <a:t>half the amount of contributions while keeping all benefits of the </a:t>
            </a:r>
            <a:r>
              <a:rPr lang="en-GB" dirty="0" smtClean="0">
                <a:solidFill>
                  <a:srgbClr val="6D0942"/>
                </a:solidFill>
              </a:rPr>
              <a:t>scheme. </a:t>
            </a:r>
            <a:endParaRPr lang="en-GB" dirty="0">
              <a:solidFill>
                <a:srgbClr val="6D0942"/>
              </a:solidFill>
            </a:endParaRPr>
          </a:p>
          <a:p>
            <a:endParaRPr lang="en-GB" dirty="0"/>
          </a:p>
          <a:p>
            <a:endParaRPr lang="en-GB" dirty="0"/>
          </a:p>
          <a:p>
            <a:endParaRPr lang="en-GB" dirty="0"/>
          </a:p>
        </p:txBody>
      </p:sp>
    </p:spTree>
    <p:extLst>
      <p:ext uri="{BB962C8B-B14F-4D97-AF65-F5344CB8AC3E}">
        <p14:creationId xmlns:p14="http://schemas.microsoft.com/office/powerpoint/2010/main" val="4117490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548" t="6817" r="62395" b="5113"/>
          <a:stretch/>
        </p:blipFill>
        <p:spPr>
          <a:xfrm>
            <a:off x="6325203" y="3802743"/>
            <a:ext cx="3805768" cy="27797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p:nvPr/>
        </p:nvPicPr>
        <p:blipFill rotWithShape="1">
          <a:blip r:embed="rId3"/>
          <a:srcRect t="14483" r="1480" b="7783"/>
          <a:stretch/>
        </p:blipFill>
        <p:spPr bwMode="auto">
          <a:xfrm>
            <a:off x="286724" y="1063417"/>
            <a:ext cx="3971925" cy="284797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677334" y="370703"/>
            <a:ext cx="4644309" cy="799070"/>
          </a:xfrm>
        </p:spPr>
        <p:txBody>
          <a:bodyPr>
            <a:normAutofit/>
          </a:bodyPr>
          <a:lstStyle/>
          <a:p>
            <a:r>
              <a:rPr lang="en-GB" dirty="0" smtClean="0"/>
              <a:t>Member Self Service</a:t>
            </a:r>
            <a:endParaRPr lang="en-GB" dirty="0"/>
          </a:p>
        </p:txBody>
      </p:sp>
      <p:sp>
        <p:nvSpPr>
          <p:cNvPr id="3" name="Content Placeholder 2"/>
          <p:cNvSpPr>
            <a:spLocks noGrp="1"/>
          </p:cNvSpPr>
          <p:nvPr>
            <p:ph idx="1"/>
          </p:nvPr>
        </p:nvSpPr>
        <p:spPr>
          <a:xfrm>
            <a:off x="4409074" y="1512341"/>
            <a:ext cx="5140284" cy="461319"/>
          </a:xfrm>
        </p:spPr>
        <p:txBody>
          <a:bodyPr>
            <a:normAutofit/>
          </a:bodyPr>
          <a:lstStyle/>
          <a:p>
            <a:pPr marL="0" indent="0">
              <a:buNone/>
            </a:pPr>
            <a:r>
              <a:rPr lang="en-GB" b="1" dirty="0">
                <a:hlinkClick r:id="rId4"/>
              </a:rPr>
              <a:t>https://</a:t>
            </a:r>
            <a:r>
              <a:rPr lang="en-GB" b="1" dirty="0" smtClean="0">
                <a:hlinkClick r:id="rId4"/>
              </a:rPr>
              <a:t>members.gwyneddpensionfund.wales</a:t>
            </a:r>
            <a:r>
              <a:rPr lang="en-GB" b="1" dirty="0" smtClean="0"/>
              <a:t> </a:t>
            </a:r>
            <a:endParaRPr lang="en-GB" b="1" dirty="0" smtClean="0"/>
          </a:p>
          <a:p>
            <a:pPr marL="0" indent="0">
              <a:buNone/>
            </a:pPr>
            <a:endParaRPr lang="en-GB" b="1" dirty="0"/>
          </a:p>
          <a:p>
            <a:endParaRPr lang="en-GB" dirty="0"/>
          </a:p>
        </p:txBody>
      </p:sp>
      <p:sp>
        <p:nvSpPr>
          <p:cNvPr id="10" name="Content Placeholder 2"/>
          <p:cNvSpPr txBox="1">
            <a:spLocks/>
          </p:cNvSpPr>
          <p:nvPr/>
        </p:nvSpPr>
        <p:spPr>
          <a:xfrm>
            <a:off x="387178" y="6074670"/>
            <a:ext cx="5807517" cy="507846"/>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300" b="1" dirty="0">
                <a:hlinkClick r:id="rId5"/>
              </a:rPr>
              <a:t>https://mss.clwydpensionfund.org.uk/home/login</a:t>
            </a:r>
            <a:r>
              <a:rPr lang="en-GB" sz="2300" b="1" dirty="0" smtClean="0">
                <a:hlinkClick r:id="rId5"/>
              </a:rPr>
              <a:t>/</a:t>
            </a:r>
            <a:endParaRPr lang="en-GB" sz="2300" b="1" dirty="0" smtClean="0"/>
          </a:p>
          <a:p>
            <a:pPr marL="0" indent="0">
              <a:buNone/>
            </a:pPr>
            <a:endParaRPr lang="en-GB" b="1" dirty="0"/>
          </a:p>
          <a:p>
            <a:pPr marL="0" indent="0">
              <a:buFont typeface="Wingdings 3" charset="2"/>
              <a:buNone/>
            </a:pPr>
            <a:endParaRPr lang="en-GB" b="1" dirty="0" smtClean="0"/>
          </a:p>
          <a:p>
            <a:endParaRPr lang="en-GB" dirty="0"/>
          </a:p>
        </p:txBody>
      </p:sp>
      <p:sp>
        <p:nvSpPr>
          <p:cNvPr id="11" name="Oval 10"/>
          <p:cNvSpPr/>
          <p:nvPr/>
        </p:nvSpPr>
        <p:spPr>
          <a:xfrm>
            <a:off x="3943147" y="2145172"/>
            <a:ext cx="3226909" cy="29540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Once registered, you can:</a:t>
            </a:r>
          </a:p>
          <a:p>
            <a:pPr marL="285750" indent="-285750">
              <a:buFont typeface="Arial" panose="020B0604020202020204" pitchFamily="34" charset="0"/>
              <a:buChar char="•"/>
            </a:pPr>
            <a:r>
              <a:rPr lang="en-GB" sz="1600" dirty="0" smtClean="0"/>
              <a:t>Run </a:t>
            </a:r>
            <a:r>
              <a:rPr lang="en-GB" sz="1600" dirty="0" smtClean="0"/>
              <a:t>pension projections</a:t>
            </a:r>
          </a:p>
          <a:p>
            <a:pPr marL="285750" indent="-285750">
              <a:buFont typeface="Arial" panose="020B0604020202020204" pitchFamily="34" charset="0"/>
              <a:buChar char="•"/>
            </a:pPr>
            <a:r>
              <a:rPr lang="en-GB" sz="1600" dirty="0" smtClean="0"/>
              <a:t>View pension details</a:t>
            </a:r>
          </a:p>
          <a:p>
            <a:pPr marL="285750" indent="-285750">
              <a:buFont typeface="Arial" panose="020B0604020202020204" pitchFamily="34" charset="0"/>
              <a:buChar char="•"/>
            </a:pPr>
            <a:r>
              <a:rPr lang="en-GB" sz="1600" dirty="0" smtClean="0"/>
              <a:t>Update personal details</a:t>
            </a:r>
          </a:p>
          <a:p>
            <a:pPr marL="285750" indent="-285750">
              <a:buFont typeface="Arial" panose="020B0604020202020204" pitchFamily="34" charset="0"/>
              <a:buChar char="•"/>
            </a:pPr>
            <a:r>
              <a:rPr lang="en-GB" sz="1600" dirty="0" smtClean="0"/>
              <a:t>Contact us</a:t>
            </a:r>
            <a:endParaRPr lang="en-GB" sz="1600" dirty="0"/>
          </a:p>
        </p:txBody>
      </p:sp>
    </p:spTree>
    <p:extLst>
      <p:ext uri="{BB962C8B-B14F-4D97-AF65-F5344CB8AC3E}">
        <p14:creationId xmlns:p14="http://schemas.microsoft.com/office/powerpoint/2010/main" val="855150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355123"/>
            <a:ext cx="8596668" cy="5219847"/>
          </a:xfrm>
        </p:spPr>
        <p:txBody>
          <a:bodyPr>
            <a:normAutofit fontScale="32500" lnSpcReduction="20000"/>
          </a:bodyPr>
          <a:lstStyle/>
          <a:p>
            <a:pPr>
              <a:lnSpc>
                <a:spcPct val="80000"/>
              </a:lnSpc>
              <a:buNone/>
            </a:pPr>
            <a:r>
              <a:rPr lang="en-GB" altLang="en-US" sz="5500" u="sng" dirty="0">
                <a:solidFill>
                  <a:srgbClr val="6D0942"/>
                </a:solidFill>
              </a:rPr>
              <a:t>Method of Payment</a:t>
            </a:r>
            <a:r>
              <a:rPr lang="en-GB" altLang="en-US" sz="5500" dirty="0">
                <a:solidFill>
                  <a:srgbClr val="6D0942"/>
                </a:solidFill>
              </a:rPr>
              <a:t> </a:t>
            </a:r>
          </a:p>
          <a:p>
            <a:pPr>
              <a:lnSpc>
                <a:spcPct val="80000"/>
              </a:lnSpc>
              <a:buNone/>
            </a:pPr>
            <a:r>
              <a:rPr lang="en-GB" altLang="en-US" sz="5500" dirty="0">
                <a:solidFill>
                  <a:srgbClr val="6D0942"/>
                </a:solidFill>
              </a:rPr>
              <a:t>  </a:t>
            </a:r>
          </a:p>
          <a:p>
            <a:pPr>
              <a:lnSpc>
                <a:spcPct val="120000"/>
              </a:lnSpc>
            </a:pPr>
            <a:r>
              <a:rPr lang="en-GB" altLang="en-US" sz="5500" dirty="0">
                <a:solidFill>
                  <a:srgbClr val="6D0942"/>
                </a:solidFill>
              </a:rPr>
              <a:t>Pension paid monthly on the last working day of each month for </a:t>
            </a:r>
            <a:r>
              <a:rPr lang="en-GB" altLang="en-US" sz="5500" b="1" dirty="0">
                <a:solidFill>
                  <a:srgbClr val="6D0942"/>
                </a:solidFill>
              </a:rPr>
              <a:t>Gwynedd </a:t>
            </a:r>
            <a:r>
              <a:rPr lang="en-GB" altLang="en-US" sz="5500" b="1" dirty="0" smtClean="0">
                <a:solidFill>
                  <a:srgbClr val="6D0942"/>
                </a:solidFill>
              </a:rPr>
              <a:t>Pension </a:t>
            </a:r>
            <a:r>
              <a:rPr lang="en-GB" altLang="en-US" sz="5500" b="1" dirty="0">
                <a:solidFill>
                  <a:srgbClr val="6D0942"/>
                </a:solidFill>
              </a:rPr>
              <a:t>Fund</a:t>
            </a:r>
            <a:r>
              <a:rPr lang="en-GB" altLang="en-US" sz="5500" dirty="0">
                <a:solidFill>
                  <a:srgbClr val="6D0942"/>
                </a:solidFill>
              </a:rPr>
              <a:t> pensioners.</a:t>
            </a:r>
          </a:p>
          <a:p>
            <a:pPr>
              <a:lnSpc>
                <a:spcPct val="120000"/>
              </a:lnSpc>
            </a:pPr>
            <a:r>
              <a:rPr lang="cy-GB" altLang="en-US" sz="5500" dirty="0">
                <a:solidFill>
                  <a:srgbClr val="6D0942"/>
                </a:solidFill>
              </a:rPr>
              <a:t>Pension paid on 28th of the month for </a:t>
            </a:r>
            <a:r>
              <a:rPr lang="cy-GB" altLang="en-US" sz="5500" b="1" dirty="0">
                <a:solidFill>
                  <a:srgbClr val="6D0942"/>
                </a:solidFill>
              </a:rPr>
              <a:t>Clwyd Pension Fund</a:t>
            </a:r>
            <a:r>
              <a:rPr lang="cy-GB" altLang="en-US" sz="5500" dirty="0">
                <a:solidFill>
                  <a:srgbClr val="6D0942"/>
                </a:solidFill>
              </a:rPr>
              <a:t> pensioners</a:t>
            </a:r>
            <a:endParaRPr lang="en-GB" altLang="en-US" sz="5500" dirty="0">
              <a:solidFill>
                <a:srgbClr val="6D0942"/>
              </a:solidFill>
            </a:endParaRPr>
          </a:p>
          <a:p>
            <a:pPr>
              <a:lnSpc>
                <a:spcPct val="120000"/>
              </a:lnSpc>
            </a:pPr>
            <a:r>
              <a:rPr lang="en-GB" altLang="en-US" sz="5500" dirty="0">
                <a:solidFill>
                  <a:srgbClr val="6D0942"/>
                </a:solidFill>
              </a:rPr>
              <a:t>Bank credit to bank/building society.</a:t>
            </a:r>
          </a:p>
          <a:p>
            <a:pPr marL="0" indent="0">
              <a:buNone/>
            </a:pPr>
            <a:endParaRPr lang="en-GB" sz="3600" dirty="0" smtClean="0">
              <a:solidFill>
                <a:srgbClr val="6D0942"/>
              </a:solidFill>
            </a:endParaRPr>
          </a:p>
          <a:p>
            <a:pPr>
              <a:lnSpc>
                <a:spcPct val="120000"/>
              </a:lnSpc>
              <a:spcBef>
                <a:spcPts val="0"/>
              </a:spcBef>
              <a:buNone/>
            </a:pPr>
            <a:r>
              <a:rPr lang="en-GB" altLang="en-US" sz="5500" u="sng" dirty="0">
                <a:solidFill>
                  <a:srgbClr val="6D0942"/>
                </a:solidFill>
              </a:rPr>
              <a:t>Income Tax  </a:t>
            </a:r>
          </a:p>
          <a:p>
            <a:pPr>
              <a:lnSpc>
                <a:spcPct val="120000"/>
              </a:lnSpc>
              <a:spcBef>
                <a:spcPts val="0"/>
              </a:spcBef>
              <a:buNone/>
            </a:pPr>
            <a:endParaRPr lang="en-GB" altLang="en-US" sz="5500" u="sng" dirty="0">
              <a:solidFill>
                <a:srgbClr val="6D0942"/>
              </a:solidFill>
            </a:endParaRPr>
          </a:p>
          <a:p>
            <a:pPr>
              <a:lnSpc>
                <a:spcPct val="120000"/>
              </a:lnSpc>
              <a:spcBef>
                <a:spcPts val="0"/>
              </a:spcBef>
            </a:pPr>
            <a:r>
              <a:rPr lang="en-GB" altLang="en-US" sz="5500" dirty="0">
                <a:solidFill>
                  <a:srgbClr val="6D0942"/>
                </a:solidFill>
              </a:rPr>
              <a:t>Pensions liable for Tax  - 2019/2020 Personal Tax Allowance £12,500                      			         </a:t>
            </a:r>
          </a:p>
          <a:p>
            <a:pPr>
              <a:lnSpc>
                <a:spcPct val="120000"/>
              </a:lnSpc>
              <a:spcBef>
                <a:spcPts val="0"/>
              </a:spcBef>
            </a:pPr>
            <a:r>
              <a:rPr lang="en-GB" altLang="en-US" sz="5500" dirty="0">
                <a:solidFill>
                  <a:srgbClr val="6D0942"/>
                </a:solidFill>
              </a:rPr>
              <a:t>P45 is retained and tax code transferred to pensions payroll on a Month 1 basis           </a:t>
            </a:r>
          </a:p>
          <a:p>
            <a:pPr>
              <a:lnSpc>
                <a:spcPct val="120000"/>
              </a:lnSpc>
              <a:spcBef>
                <a:spcPts val="0"/>
              </a:spcBef>
            </a:pPr>
            <a:endParaRPr lang="en-GB" altLang="en-US" sz="5500" dirty="0">
              <a:solidFill>
                <a:srgbClr val="6D0942"/>
              </a:solidFill>
            </a:endParaRPr>
          </a:p>
          <a:p>
            <a:pPr>
              <a:lnSpc>
                <a:spcPct val="120000"/>
              </a:lnSpc>
              <a:spcBef>
                <a:spcPts val="0"/>
              </a:spcBef>
            </a:pPr>
            <a:r>
              <a:rPr lang="en-GB" altLang="en-US" sz="5500" dirty="0">
                <a:solidFill>
                  <a:srgbClr val="6D0942"/>
                </a:solidFill>
              </a:rPr>
              <a:t>Future tax code changes notified to both pensioner and pensions section. </a:t>
            </a:r>
            <a:endParaRPr lang="en-GB" altLang="en-US" sz="5500" dirty="0" smtClean="0">
              <a:solidFill>
                <a:srgbClr val="6D0942"/>
              </a:solidFill>
            </a:endParaRPr>
          </a:p>
          <a:p>
            <a:pPr marL="0" indent="0">
              <a:lnSpc>
                <a:spcPct val="120000"/>
              </a:lnSpc>
              <a:spcBef>
                <a:spcPts val="0"/>
              </a:spcBef>
              <a:buNone/>
            </a:pPr>
            <a:r>
              <a:rPr lang="en-GB" altLang="en-US" sz="5500" dirty="0" smtClean="0">
                <a:solidFill>
                  <a:srgbClr val="6D0942"/>
                </a:solidFill>
              </a:rPr>
              <a:t> Any </a:t>
            </a:r>
            <a:r>
              <a:rPr lang="en-GB" altLang="en-US" sz="5500" dirty="0">
                <a:solidFill>
                  <a:srgbClr val="6D0942"/>
                </a:solidFill>
              </a:rPr>
              <a:t>tax queries should be directed to HMRC</a:t>
            </a:r>
            <a:r>
              <a:rPr lang="en-GB" altLang="en-US" sz="5500" dirty="0" smtClean="0">
                <a:solidFill>
                  <a:srgbClr val="6D0942"/>
                </a:solidFill>
              </a:rPr>
              <a:t>.</a:t>
            </a:r>
          </a:p>
          <a:p>
            <a:pPr marL="0" indent="0">
              <a:lnSpc>
                <a:spcPct val="120000"/>
              </a:lnSpc>
              <a:spcBef>
                <a:spcPts val="0"/>
              </a:spcBef>
              <a:buNone/>
            </a:pPr>
            <a:r>
              <a:rPr lang="en-GB" altLang="en-US" sz="5500" dirty="0" smtClean="0">
                <a:solidFill>
                  <a:srgbClr val="6D0942"/>
                </a:solidFill>
              </a:rPr>
              <a:t> </a:t>
            </a:r>
            <a:r>
              <a:rPr lang="en-GB" altLang="en-US" sz="5500" dirty="0">
                <a:solidFill>
                  <a:srgbClr val="6D0942"/>
                </a:solidFill>
              </a:rPr>
              <a:t>Phone Number: 0300 200 3300 (English) 0300 200 1900 (Welsh)</a:t>
            </a:r>
          </a:p>
          <a:p>
            <a:pPr marL="0" indent="0">
              <a:buNone/>
            </a:pPr>
            <a:endParaRPr lang="en-GB" dirty="0"/>
          </a:p>
        </p:txBody>
      </p:sp>
      <p:sp>
        <p:nvSpPr>
          <p:cNvPr id="4" name="Title 1"/>
          <p:cNvSpPr txBox="1">
            <a:spLocks/>
          </p:cNvSpPr>
          <p:nvPr/>
        </p:nvSpPr>
        <p:spPr>
          <a:xfrm>
            <a:off x="677334" y="432486"/>
            <a:ext cx="8596668" cy="92263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After Retirement</a:t>
            </a:r>
            <a:endParaRPr lang="en-GB" dirty="0"/>
          </a:p>
        </p:txBody>
      </p:sp>
    </p:spTree>
    <p:extLst>
      <p:ext uri="{BB962C8B-B14F-4D97-AF65-F5344CB8AC3E}">
        <p14:creationId xmlns:p14="http://schemas.microsoft.com/office/powerpoint/2010/main" val="3492918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smtClean="0"/>
              <a:t>After Retirement</a:t>
            </a:r>
            <a:endParaRPr lang="en-GB" dirty="0"/>
          </a:p>
        </p:txBody>
      </p:sp>
      <p:sp>
        <p:nvSpPr>
          <p:cNvPr id="3" name="Content Placeholder 2"/>
          <p:cNvSpPr>
            <a:spLocks noGrp="1"/>
          </p:cNvSpPr>
          <p:nvPr>
            <p:ph idx="1"/>
          </p:nvPr>
        </p:nvSpPr>
        <p:spPr>
          <a:xfrm>
            <a:off x="677334" y="1320800"/>
            <a:ext cx="8596668" cy="5302422"/>
          </a:xfrm>
        </p:spPr>
        <p:txBody>
          <a:bodyPr>
            <a:normAutofit/>
          </a:bodyPr>
          <a:lstStyle/>
          <a:p>
            <a:r>
              <a:rPr lang="en-GB" altLang="en-US" u="sng" dirty="0">
                <a:solidFill>
                  <a:srgbClr val="6D0942"/>
                </a:solidFill>
              </a:rPr>
              <a:t>Pensions might be adjusted annually - index linked</a:t>
            </a:r>
            <a:r>
              <a:rPr lang="en-GB" altLang="en-US" dirty="0">
                <a:solidFill>
                  <a:srgbClr val="6D0942"/>
                </a:solidFill>
              </a:rPr>
              <a:t>. </a:t>
            </a:r>
            <a:r>
              <a:rPr lang="en-US" dirty="0">
                <a:solidFill>
                  <a:srgbClr val="6D0942"/>
                </a:solidFill>
              </a:rPr>
              <a:t>When you receive your pension it will be adjusted each year in line with the cost of living - as currently measured by the Consumer Prices Index (CPI) - to ensure it keeps its value.</a:t>
            </a:r>
            <a:br>
              <a:rPr lang="en-US" dirty="0">
                <a:solidFill>
                  <a:srgbClr val="6D0942"/>
                </a:solidFill>
              </a:rPr>
            </a:br>
            <a:endParaRPr lang="en-US" dirty="0">
              <a:solidFill>
                <a:srgbClr val="6D0942"/>
              </a:solidFill>
            </a:endParaRPr>
          </a:p>
          <a:p>
            <a:r>
              <a:rPr lang="en-GB" altLang="en-US" dirty="0">
                <a:solidFill>
                  <a:srgbClr val="6D0942"/>
                </a:solidFill>
              </a:rPr>
              <a:t>Adjustment made each April and payable from age 55 (or any age for ill health or dependant benefits).</a:t>
            </a:r>
          </a:p>
          <a:p>
            <a:pPr lvl="5"/>
            <a:r>
              <a:rPr lang="en-US" sz="1800" dirty="0" smtClean="0">
                <a:solidFill>
                  <a:srgbClr val="6D0942"/>
                </a:solidFill>
              </a:rPr>
              <a:t>2016 </a:t>
            </a:r>
            <a:r>
              <a:rPr lang="en-US" sz="1800" dirty="0">
                <a:solidFill>
                  <a:srgbClr val="6D0942"/>
                </a:solidFill>
              </a:rPr>
              <a:t>C.P.I.	</a:t>
            </a:r>
            <a:r>
              <a:rPr lang="en-US" sz="1800" dirty="0" smtClean="0">
                <a:solidFill>
                  <a:srgbClr val="6D0942"/>
                </a:solidFill>
              </a:rPr>
              <a:t>=   - </a:t>
            </a:r>
            <a:r>
              <a:rPr lang="en-US" sz="1800" dirty="0">
                <a:solidFill>
                  <a:srgbClr val="6D0942"/>
                </a:solidFill>
              </a:rPr>
              <a:t>0.1%</a:t>
            </a:r>
          </a:p>
          <a:p>
            <a:pPr lvl="5"/>
            <a:r>
              <a:rPr lang="en-US" sz="1800" dirty="0">
                <a:solidFill>
                  <a:srgbClr val="6D0942"/>
                </a:solidFill>
              </a:rPr>
              <a:t>2017 C.P.I.	=	1.0%</a:t>
            </a:r>
          </a:p>
          <a:p>
            <a:pPr lvl="5"/>
            <a:r>
              <a:rPr lang="en-US" sz="1800" dirty="0">
                <a:solidFill>
                  <a:srgbClr val="6D0942"/>
                </a:solidFill>
              </a:rPr>
              <a:t>2018 C.P.I.	=	3.0%</a:t>
            </a:r>
          </a:p>
          <a:p>
            <a:pPr lvl="5"/>
            <a:r>
              <a:rPr lang="en-US" sz="1800" dirty="0">
                <a:solidFill>
                  <a:srgbClr val="6D0942"/>
                </a:solidFill>
              </a:rPr>
              <a:t>2019 C.P.I.	=	2.4%</a:t>
            </a:r>
            <a:endParaRPr lang="en-GB" sz="1800" dirty="0">
              <a:solidFill>
                <a:srgbClr val="6D0942"/>
              </a:solidFill>
            </a:endParaRPr>
          </a:p>
          <a:p>
            <a:r>
              <a:rPr lang="en-GB" altLang="en-US" dirty="0">
                <a:solidFill>
                  <a:srgbClr val="6D0942"/>
                </a:solidFill>
              </a:rPr>
              <a:t>Further employment with any employer (LGPS or otherwise) </a:t>
            </a:r>
            <a:r>
              <a:rPr lang="en-GB" altLang="en-US" u="sng" dirty="0">
                <a:solidFill>
                  <a:srgbClr val="6D0942"/>
                </a:solidFill>
              </a:rPr>
              <a:t>will not</a:t>
            </a:r>
            <a:r>
              <a:rPr lang="en-GB" altLang="en-US" dirty="0">
                <a:solidFill>
                  <a:srgbClr val="6D0942"/>
                </a:solidFill>
              </a:rPr>
              <a:t> affect your pension, unless you have been awarded a previous enhancement e.g. awarded additional years or Tier 1 or 2 ill health enhancements.</a:t>
            </a:r>
          </a:p>
          <a:p>
            <a:endParaRPr lang="en-GB" dirty="0"/>
          </a:p>
        </p:txBody>
      </p:sp>
    </p:spTree>
    <p:extLst>
      <p:ext uri="{BB962C8B-B14F-4D97-AF65-F5344CB8AC3E}">
        <p14:creationId xmlns:p14="http://schemas.microsoft.com/office/powerpoint/2010/main" val="311904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2600" r="51175" b="9701"/>
          <a:stretch/>
        </p:blipFill>
        <p:spPr>
          <a:xfrm>
            <a:off x="501885" y="1440864"/>
            <a:ext cx="8526785" cy="4423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329514" y="576819"/>
            <a:ext cx="6096000" cy="646331"/>
          </a:xfrm>
          <a:prstGeom prst="rect">
            <a:avLst/>
          </a:prstGeom>
        </p:spPr>
        <p:txBody>
          <a:bodyPr>
            <a:spAutoFit/>
          </a:bodyPr>
          <a:lstStyle/>
          <a:p>
            <a:r>
              <a:rPr lang="en-GB" dirty="0">
                <a:solidFill>
                  <a:srgbClr val="6D0942"/>
                </a:solidFill>
              </a:rPr>
              <a:t>Copies of the slides can be found in the ‘Publications’ page on the Information section of </a:t>
            </a:r>
            <a:r>
              <a:rPr lang="en-GB" dirty="0" smtClean="0">
                <a:solidFill>
                  <a:srgbClr val="6D0942"/>
                </a:solidFill>
              </a:rPr>
              <a:t>Gwynedd’s </a:t>
            </a:r>
            <a:r>
              <a:rPr lang="en-GB" dirty="0">
                <a:solidFill>
                  <a:srgbClr val="6D0942"/>
                </a:solidFill>
              </a:rPr>
              <a:t>website: </a:t>
            </a:r>
          </a:p>
        </p:txBody>
      </p:sp>
      <p:cxnSp>
        <p:nvCxnSpPr>
          <p:cNvPr id="10" name="Straight Arrow Connector 9"/>
          <p:cNvCxnSpPr/>
          <p:nvPr/>
        </p:nvCxnSpPr>
        <p:spPr>
          <a:xfrm>
            <a:off x="6804454" y="1977081"/>
            <a:ext cx="1919416" cy="11285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249297" y="3393989"/>
            <a:ext cx="1400433" cy="8896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684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Details</a:t>
            </a:r>
            <a:endParaRPr lang="en-GB" dirty="0"/>
          </a:p>
        </p:txBody>
      </p:sp>
      <p:sp>
        <p:nvSpPr>
          <p:cNvPr id="4" name="Rounded Rectangle 3"/>
          <p:cNvSpPr/>
          <p:nvPr/>
        </p:nvSpPr>
        <p:spPr>
          <a:xfrm>
            <a:off x="1142771" y="1334531"/>
            <a:ext cx="8021824" cy="26978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smtClean="0">
                <a:solidFill>
                  <a:srgbClr val="6D0942"/>
                </a:solidFill>
              </a:rPr>
              <a:t>Clwyd Pension Fund</a:t>
            </a:r>
          </a:p>
          <a:p>
            <a:pPr algn="ctr"/>
            <a:endParaRPr lang="en-GB" dirty="0">
              <a:solidFill>
                <a:srgbClr val="6D0942"/>
              </a:solidFill>
            </a:endParaRPr>
          </a:p>
          <a:p>
            <a:pPr algn="ctr"/>
            <a:r>
              <a:rPr lang="en-GB" sz="1600" dirty="0" smtClean="0">
                <a:solidFill>
                  <a:srgbClr val="6D0942"/>
                </a:solidFill>
              </a:rPr>
              <a:t>Clwyd Pension Fund, County Hall, </a:t>
            </a:r>
            <a:r>
              <a:rPr lang="en-GB" sz="1600" dirty="0" err="1" smtClean="0">
                <a:solidFill>
                  <a:srgbClr val="6D0942"/>
                </a:solidFill>
              </a:rPr>
              <a:t>Mold</a:t>
            </a:r>
            <a:r>
              <a:rPr lang="en-GB" sz="1600" dirty="0" smtClean="0">
                <a:solidFill>
                  <a:srgbClr val="6D0942"/>
                </a:solidFill>
              </a:rPr>
              <a:t>, Flintshire, CH7 6NA</a:t>
            </a:r>
          </a:p>
          <a:p>
            <a:pPr algn="ctr"/>
            <a:endParaRPr lang="en-GB" sz="1600" dirty="0">
              <a:solidFill>
                <a:srgbClr val="6D0942"/>
              </a:solidFill>
            </a:endParaRPr>
          </a:p>
          <a:p>
            <a:pPr algn="ctr"/>
            <a:r>
              <a:rPr lang="en-GB" sz="1600" dirty="0" smtClean="0">
                <a:solidFill>
                  <a:srgbClr val="6D0942"/>
                </a:solidFill>
              </a:rPr>
              <a:t>Tel: 01352 702761</a:t>
            </a:r>
          </a:p>
          <a:p>
            <a:pPr algn="ctr"/>
            <a:endParaRPr lang="en-GB" sz="1600" dirty="0" smtClean="0">
              <a:solidFill>
                <a:srgbClr val="6D0942"/>
              </a:solidFill>
            </a:endParaRPr>
          </a:p>
          <a:p>
            <a:pPr algn="ctr"/>
            <a:r>
              <a:rPr lang="en-GB" sz="1600" dirty="0" smtClean="0">
                <a:solidFill>
                  <a:srgbClr val="6D0942"/>
                </a:solidFill>
              </a:rPr>
              <a:t>Email: </a:t>
            </a:r>
            <a:r>
              <a:rPr lang="en-GB" sz="1600" dirty="0" smtClean="0">
                <a:solidFill>
                  <a:srgbClr val="6D0942"/>
                </a:solidFill>
                <a:hlinkClick r:id="rId2"/>
              </a:rPr>
              <a:t>pensions@Flintshire.gov.uk</a:t>
            </a:r>
            <a:endParaRPr lang="en-GB" sz="1600" dirty="0" smtClean="0">
              <a:solidFill>
                <a:srgbClr val="6D0942"/>
              </a:solidFill>
            </a:endParaRPr>
          </a:p>
          <a:p>
            <a:pPr algn="ctr"/>
            <a:endParaRPr lang="en-GB" sz="1600" dirty="0" smtClean="0">
              <a:solidFill>
                <a:srgbClr val="6D0942"/>
              </a:solidFill>
            </a:endParaRPr>
          </a:p>
          <a:p>
            <a:pPr algn="ctr"/>
            <a:r>
              <a:rPr lang="en-GB" sz="1600" dirty="0" smtClean="0">
                <a:solidFill>
                  <a:srgbClr val="6D0942"/>
                </a:solidFill>
              </a:rPr>
              <a:t>Website: </a:t>
            </a:r>
            <a:r>
              <a:rPr lang="en-GB" sz="1600" dirty="0">
                <a:solidFill>
                  <a:srgbClr val="6D0942"/>
                </a:solidFill>
                <a:latin typeface="Arial" charset="0"/>
                <a:hlinkClick r:id="rId3"/>
              </a:rPr>
              <a:t>https://mss.clwydpensionfund.org.uk</a:t>
            </a:r>
            <a:r>
              <a:rPr lang="en-GB" sz="1600" dirty="0" smtClean="0">
                <a:solidFill>
                  <a:srgbClr val="6D0942"/>
                </a:solidFill>
                <a:latin typeface="Arial" charset="0"/>
                <a:hlinkClick r:id="rId3"/>
              </a:rPr>
              <a:t>/</a:t>
            </a:r>
            <a:endParaRPr lang="en-GB" sz="1600" dirty="0" smtClean="0">
              <a:solidFill>
                <a:srgbClr val="6D0942"/>
              </a:solidFill>
              <a:latin typeface="Arial" charset="0"/>
            </a:endParaRPr>
          </a:p>
          <a:p>
            <a:pPr algn="ctr"/>
            <a:endParaRPr lang="en-GB" dirty="0"/>
          </a:p>
        </p:txBody>
      </p:sp>
      <p:sp>
        <p:nvSpPr>
          <p:cNvPr id="6" name="Rounded Rectangle 5"/>
          <p:cNvSpPr/>
          <p:nvPr/>
        </p:nvSpPr>
        <p:spPr>
          <a:xfrm>
            <a:off x="1142771" y="4164227"/>
            <a:ext cx="8021824" cy="25660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u="sng" dirty="0" smtClean="0">
              <a:solidFill>
                <a:srgbClr val="6D0942"/>
              </a:solidFill>
            </a:endParaRPr>
          </a:p>
          <a:p>
            <a:pPr algn="ctr"/>
            <a:r>
              <a:rPr lang="en-GB" sz="2400" b="1" u="sng" dirty="0" smtClean="0">
                <a:solidFill>
                  <a:srgbClr val="6D0942"/>
                </a:solidFill>
              </a:rPr>
              <a:t>Gwynedd Pension Fund</a:t>
            </a:r>
          </a:p>
          <a:p>
            <a:pPr algn="ctr"/>
            <a:endParaRPr lang="en-GB" dirty="0">
              <a:solidFill>
                <a:srgbClr val="6D0942"/>
              </a:solidFill>
            </a:endParaRPr>
          </a:p>
          <a:p>
            <a:pPr algn="ctr"/>
            <a:r>
              <a:rPr lang="en-GB" sz="1600" dirty="0" smtClean="0">
                <a:solidFill>
                  <a:srgbClr val="6D0942"/>
                </a:solidFill>
              </a:rPr>
              <a:t>Gwynedd Pension Fund, Gwynedd Council, </a:t>
            </a:r>
            <a:r>
              <a:rPr lang="en-GB" sz="1600" dirty="0" err="1" smtClean="0">
                <a:solidFill>
                  <a:srgbClr val="6D0942"/>
                </a:solidFill>
              </a:rPr>
              <a:t>Shirehall</a:t>
            </a:r>
            <a:r>
              <a:rPr lang="en-GB" sz="1600" dirty="0" smtClean="0">
                <a:solidFill>
                  <a:srgbClr val="6D0942"/>
                </a:solidFill>
              </a:rPr>
              <a:t> Street, Caernarfon, LL55 1SH</a:t>
            </a:r>
          </a:p>
          <a:p>
            <a:pPr algn="ctr"/>
            <a:endParaRPr lang="en-GB" sz="1600" dirty="0">
              <a:solidFill>
                <a:srgbClr val="6D0942"/>
              </a:solidFill>
            </a:endParaRPr>
          </a:p>
          <a:p>
            <a:pPr algn="ctr"/>
            <a:r>
              <a:rPr lang="en-GB" sz="1600" dirty="0" smtClean="0">
                <a:solidFill>
                  <a:srgbClr val="6D0942"/>
                </a:solidFill>
              </a:rPr>
              <a:t>Tel: 01286 679982</a:t>
            </a:r>
          </a:p>
          <a:p>
            <a:pPr algn="ctr"/>
            <a:endParaRPr lang="en-GB" sz="1600" dirty="0" smtClean="0">
              <a:solidFill>
                <a:srgbClr val="6D0942"/>
              </a:solidFill>
            </a:endParaRPr>
          </a:p>
          <a:p>
            <a:pPr algn="ctr"/>
            <a:r>
              <a:rPr lang="en-GB" sz="1600" dirty="0" smtClean="0">
                <a:solidFill>
                  <a:srgbClr val="6D0942"/>
                </a:solidFill>
              </a:rPr>
              <a:t>Email: </a:t>
            </a:r>
            <a:r>
              <a:rPr lang="en-GB" sz="1600" dirty="0" err="1" smtClean="0">
                <a:solidFill>
                  <a:srgbClr val="6D0942"/>
                </a:solidFill>
                <a:hlinkClick r:id="rId4"/>
              </a:rPr>
              <a:t>pensions@Gwynedd.llyw.cymru</a:t>
            </a:r>
            <a:endParaRPr lang="en-GB" sz="1600" dirty="0" smtClean="0">
              <a:solidFill>
                <a:srgbClr val="6D0942"/>
              </a:solidFill>
            </a:endParaRPr>
          </a:p>
          <a:p>
            <a:pPr algn="ctr"/>
            <a:endParaRPr lang="en-GB" sz="1600" dirty="0" smtClean="0">
              <a:solidFill>
                <a:srgbClr val="6D0942"/>
              </a:solidFill>
            </a:endParaRPr>
          </a:p>
          <a:p>
            <a:pPr algn="ctr"/>
            <a:r>
              <a:rPr lang="en-GB" sz="1600" dirty="0" smtClean="0">
                <a:solidFill>
                  <a:srgbClr val="6D0942"/>
                </a:solidFill>
              </a:rPr>
              <a:t>Website: </a:t>
            </a:r>
            <a:r>
              <a:rPr lang="en-GB" sz="1600" dirty="0" smtClean="0">
                <a:solidFill>
                  <a:srgbClr val="6D0942"/>
                </a:solidFill>
                <a:latin typeface="Arial" charset="0"/>
                <a:hlinkClick r:id="rId5"/>
              </a:rPr>
              <a:t>www.gwyneddpensionfund.wales</a:t>
            </a:r>
            <a:endParaRPr lang="en-GB" sz="1600" dirty="0" smtClean="0">
              <a:solidFill>
                <a:srgbClr val="6D0942"/>
              </a:solidFill>
              <a:latin typeface="Arial" charset="0"/>
            </a:endParaRPr>
          </a:p>
          <a:p>
            <a:pPr algn="ctr"/>
            <a:endParaRPr lang="en-GB" dirty="0" smtClean="0">
              <a:solidFill>
                <a:srgbClr val="6D0942"/>
              </a:solidFill>
            </a:endParaRPr>
          </a:p>
          <a:p>
            <a:pPr algn="ctr"/>
            <a:endParaRPr lang="en-GB" dirty="0"/>
          </a:p>
        </p:txBody>
      </p:sp>
      <p:pic>
        <p:nvPicPr>
          <p:cNvPr id="7" name="Picture 6" descr="K:\logos\Gwynedd Pension Fund logo PNG.png"/>
          <p:cNvPicPr>
            <a:picLocks noChangeAspect="1" noChangeArrowheads="1"/>
          </p:cNvPicPr>
          <p:nvPr/>
        </p:nvPicPr>
        <p:blipFill>
          <a:blip r:embed="rId6"/>
          <a:srcRect/>
          <a:stretch>
            <a:fillRect/>
          </a:stretch>
        </p:blipFill>
        <p:spPr bwMode="auto">
          <a:xfrm>
            <a:off x="7403645" y="5214552"/>
            <a:ext cx="1587016" cy="1408669"/>
          </a:xfrm>
          <a:prstGeom prst="rect">
            <a:avLst/>
          </a:prstGeom>
          <a:noFill/>
          <a:ln w="9525">
            <a:noFill/>
            <a:miter lim="800000"/>
            <a:headEnd/>
            <a:tailEnd/>
          </a:ln>
        </p:spPr>
      </p:pic>
      <p:pic>
        <p:nvPicPr>
          <p:cNvPr id="8" name="Picture 7"/>
          <p:cNvPicPr>
            <a:picLocks noChangeAspect="1" noChangeArrowheads="1"/>
          </p:cNvPicPr>
          <p:nvPr/>
        </p:nvPicPr>
        <p:blipFill>
          <a:blip r:embed="rId7"/>
          <a:srcRect/>
          <a:stretch>
            <a:fillRect/>
          </a:stretch>
        </p:blipFill>
        <p:spPr>
          <a:xfrm>
            <a:off x="7448977" y="2655331"/>
            <a:ext cx="1541684" cy="1185998"/>
          </a:xfrm>
          <a:prstGeom prst="rect">
            <a:avLst/>
          </a:prstGeom>
          <a:noFill/>
          <a:ln/>
        </p:spPr>
      </p:pic>
    </p:spTree>
    <p:extLst>
      <p:ext uri="{BB962C8B-B14F-4D97-AF65-F5344CB8AC3E}">
        <p14:creationId xmlns:p14="http://schemas.microsoft.com/office/powerpoint/2010/main" val="3370775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4251"/>
          </a:xfrm>
        </p:spPr>
        <p:txBody>
          <a:bodyPr>
            <a:normAutofit/>
          </a:bodyPr>
          <a:lstStyle/>
          <a:p>
            <a:r>
              <a:rPr lang="en-GB" dirty="0" smtClean="0">
                <a:solidFill>
                  <a:srgbClr val="90C226"/>
                </a:solidFill>
              </a:rPr>
              <a:t>Contribution</a:t>
            </a:r>
            <a:r>
              <a:rPr lang="en-GB" dirty="0" smtClean="0"/>
              <a:t> Bandings</a:t>
            </a:r>
            <a:endParaRPr lang="en-GB" dirty="0"/>
          </a:p>
        </p:txBody>
      </p:sp>
      <p:graphicFrame>
        <p:nvGraphicFramePr>
          <p:cNvPr id="4" name="Content Placeholder 7"/>
          <p:cNvGraphicFramePr>
            <a:graphicFrameLocks/>
          </p:cNvGraphicFramePr>
          <p:nvPr>
            <p:extLst>
              <p:ext uri="{D42A27DB-BD31-4B8C-83A1-F6EECF244321}">
                <p14:modId xmlns:p14="http://schemas.microsoft.com/office/powerpoint/2010/main" val="3463231766"/>
              </p:ext>
            </p:extLst>
          </p:nvPr>
        </p:nvGraphicFramePr>
        <p:xfrm>
          <a:off x="813309" y="1658980"/>
          <a:ext cx="7729800" cy="4584491"/>
        </p:xfrm>
        <a:graphic>
          <a:graphicData uri="http://schemas.openxmlformats.org/drawingml/2006/table">
            <a:tbl>
              <a:tblPr firstRow="1" bandRow="1">
                <a:tableStyleId>{5C22544A-7EE6-4342-B048-85BDC9FD1C3A}</a:tableStyleId>
              </a:tblPr>
              <a:tblGrid>
                <a:gridCol w="5095238">
                  <a:extLst>
                    <a:ext uri="{9D8B030D-6E8A-4147-A177-3AD203B41FA5}">
                      <a16:colId xmlns:a16="http://schemas.microsoft.com/office/drawing/2014/main" val="20000"/>
                    </a:ext>
                  </a:extLst>
                </a:gridCol>
                <a:gridCol w="1317281">
                  <a:extLst>
                    <a:ext uri="{9D8B030D-6E8A-4147-A177-3AD203B41FA5}">
                      <a16:colId xmlns:a16="http://schemas.microsoft.com/office/drawing/2014/main" val="20001"/>
                    </a:ext>
                  </a:extLst>
                </a:gridCol>
                <a:gridCol w="1317281">
                  <a:extLst>
                    <a:ext uri="{9D8B030D-6E8A-4147-A177-3AD203B41FA5}">
                      <a16:colId xmlns:a16="http://schemas.microsoft.com/office/drawing/2014/main" val="1027304083"/>
                    </a:ext>
                  </a:extLst>
                </a:gridCol>
              </a:tblGrid>
              <a:tr h="777725">
                <a:tc>
                  <a:txBody>
                    <a:bodyPr/>
                    <a:lstStyle/>
                    <a:p>
                      <a:r>
                        <a:rPr lang="cy-GB" sz="2800" b="0" dirty="0" smtClean="0"/>
                        <a:t>Actual Pay Earned</a:t>
                      </a:r>
                      <a:endParaRPr lang="en-GB" sz="2800" b="0" dirty="0"/>
                    </a:p>
                  </a:txBody>
                  <a:tcPr marL="68580" marR="68580" marT="34290" marB="34290"/>
                </a:tc>
                <a:tc gridSpan="2">
                  <a:txBody>
                    <a:bodyPr/>
                    <a:lstStyle/>
                    <a:p>
                      <a:pPr algn="ctr"/>
                      <a:r>
                        <a:rPr lang="cy-GB" sz="1600" dirty="0" err="1" smtClean="0"/>
                        <a:t>Conts</a:t>
                      </a:r>
                      <a:r>
                        <a:rPr lang="cy-GB" sz="1600" dirty="0" smtClean="0"/>
                        <a:t> </a:t>
                      </a:r>
                      <a:r>
                        <a:rPr lang="cy-GB" sz="1600" dirty="0" err="1" smtClean="0"/>
                        <a:t>Rate</a:t>
                      </a:r>
                      <a:endParaRPr lang="cy-GB" sz="1600" dirty="0" smtClean="0"/>
                    </a:p>
                    <a:p>
                      <a:r>
                        <a:rPr lang="cy-GB" sz="1200" dirty="0" smtClean="0"/>
                        <a:t>M</a:t>
                      </a:r>
                      <a:r>
                        <a:rPr lang="cy-GB" sz="1400" dirty="0" smtClean="0"/>
                        <a:t>ain </a:t>
                      </a:r>
                      <a:r>
                        <a:rPr lang="cy-GB" sz="1400" dirty="0" err="1" smtClean="0"/>
                        <a:t>scheme</a:t>
                      </a:r>
                      <a:r>
                        <a:rPr lang="cy-GB" sz="1400" dirty="0" smtClean="0"/>
                        <a:t>     50/50 </a:t>
                      </a:r>
                      <a:r>
                        <a:rPr lang="cy-GB" sz="1400" dirty="0" err="1" smtClean="0"/>
                        <a:t>scheme</a:t>
                      </a:r>
                      <a:endParaRPr lang="en-GB" sz="1200" dirty="0"/>
                    </a:p>
                  </a:txBody>
                  <a:tcPr marL="68580" marR="68580" marT="34290" marB="34290"/>
                </a:tc>
                <a:tc hMerge="1">
                  <a:txBody>
                    <a:bodyPr/>
                    <a:lstStyle/>
                    <a:p>
                      <a:endParaRPr lang="en-GB"/>
                    </a:p>
                  </a:txBody>
                  <a:tcPr/>
                </a:tc>
                <a:extLst>
                  <a:ext uri="{0D108BD9-81ED-4DB2-BD59-A6C34878D82A}">
                    <a16:rowId xmlns:a16="http://schemas.microsoft.com/office/drawing/2014/main" val="10000"/>
                  </a:ext>
                </a:extLst>
              </a:tr>
              <a:tr h="422974">
                <a:tc>
                  <a:txBody>
                    <a:bodyPr/>
                    <a:lstStyle/>
                    <a:p>
                      <a:r>
                        <a:rPr lang="cy-GB" sz="2000" dirty="0" smtClean="0">
                          <a:solidFill>
                            <a:srgbClr val="6D0942"/>
                          </a:solidFill>
                        </a:rPr>
                        <a:t>Up to £14,400</a:t>
                      </a:r>
                      <a:endParaRPr lang="en-GB" sz="2000" dirty="0">
                        <a:solidFill>
                          <a:srgbClr val="6D0942"/>
                        </a:solidFill>
                      </a:endParaRPr>
                    </a:p>
                  </a:txBody>
                  <a:tcPr marL="68580" marR="68580" marT="34290" marB="34290"/>
                </a:tc>
                <a:tc>
                  <a:txBody>
                    <a:bodyPr/>
                    <a:lstStyle/>
                    <a:p>
                      <a:r>
                        <a:rPr lang="cy-GB" sz="2000" dirty="0" smtClean="0">
                          <a:solidFill>
                            <a:srgbClr val="6D0942"/>
                          </a:solidFill>
                        </a:rPr>
                        <a:t>5.50%</a:t>
                      </a:r>
                      <a:endParaRPr lang="en-GB" sz="2000" dirty="0">
                        <a:solidFill>
                          <a:srgbClr val="6D0942"/>
                        </a:solidFill>
                      </a:endParaRPr>
                    </a:p>
                  </a:txBody>
                  <a:tcPr marL="68580" marR="68580" marT="34290" marB="34290"/>
                </a:tc>
                <a:tc>
                  <a:txBody>
                    <a:bodyPr/>
                    <a:lstStyle/>
                    <a:p>
                      <a:r>
                        <a:rPr lang="cy-GB" sz="2000" dirty="0" smtClean="0">
                          <a:solidFill>
                            <a:srgbClr val="6D0942"/>
                          </a:solidFill>
                        </a:rPr>
                        <a:t>2.75%</a:t>
                      </a:r>
                      <a:endParaRPr lang="en-GB" sz="2000" dirty="0">
                        <a:solidFill>
                          <a:srgbClr val="6D0942"/>
                        </a:solidFill>
                      </a:endParaRPr>
                    </a:p>
                  </a:txBody>
                  <a:tcPr marL="68580" marR="68580" marT="34290" marB="34290"/>
                </a:tc>
                <a:extLst>
                  <a:ext uri="{0D108BD9-81ED-4DB2-BD59-A6C34878D82A}">
                    <a16:rowId xmlns:a16="http://schemas.microsoft.com/office/drawing/2014/main" val="10001"/>
                  </a:ext>
                </a:extLst>
              </a:tr>
              <a:tr h="422974">
                <a:tc>
                  <a:txBody>
                    <a:bodyPr/>
                    <a:lstStyle/>
                    <a:p>
                      <a:r>
                        <a:rPr lang="cy-GB" sz="2000" dirty="0" smtClean="0">
                          <a:solidFill>
                            <a:srgbClr val="6D0942"/>
                          </a:solidFill>
                        </a:rPr>
                        <a:t>£14,401</a:t>
                      </a:r>
                      <a:r>
                        <a:rPr lang="cy-GB" sz="2000" baseline="0" dirty="0" smtClean="0">
                          <a:solidFill>
                            <a:srgbClr val="6D0942"/>
                          </a:solidFill>
                        </a:rPr>
                        <a:t> - £22,500</a:t>
                      </a:r>
                      <a:endParaRPr lang="en-GB" sz="2000" dirty="0">
                        <a:solidFill>
                          <a:srgbClr val="6D0942"/>
                        </a:solidFill>
                      </a:endParaRPr>
                    </a:p>
                  </a:txBody>
                  <a:tcPr marL="68580" marR="68580" marT="34290" marB="34290"/>
                </a:tc>
                <a:tc>
                  <a:txBody>
                    <a:bodyPr/>
                    <a:lstStyle/>
                    <a:p>
                      <a:r>
                        <a:rPr lang="cy-GB" sz="2000" dirty="0" smtClean="0">
                          <a:solidFill>
                            <a:srgbClr val="6D0942"/>
                          </a:solidFill>
                        </a:rPr>
                        <a:t>5.80%</a:t>
                      </a:r>
                      <a:endParaRPr lang="en-GB" sz="2000" dirty="0">
                        <a:solidFill>
                          <a:srgbClr val="6D0942"/>
                        </a:solidFill>
                      </a:endParaRPr>
                    </a:p>
                  </a:txBody>
                  <a:tcPr marL="68580" marR="68580" marT="34290" marB="34290"/>
                </a:tc>
                <a:tc>
                  <a:txBody>
                    <a:bodyPr/>
                    <a:lstStyle/>
                    <a:p>
                      <a:r>
                        <a:rPr lang="cy-GB" sz="2000" dirty="0" smtClean="0">
                          <a:solidFill>
                            <a:srgbClr val="6D0942"/>
                          </a:solidFill>
                        </a:rPr>
                        <a:t>2.90%</a:t>
                      </a:r>
                      <a:endParaRPr lang="en-GB" sz="2000" dirty="0">
                        <a:solidFill>
                          <a:srgbClr val="6D0942"/>
                        </a:solidFill>
                      </a:endParaRPr>
                    </a:p>
                  </a:txBody>
                  <a:tcPr marL="68580" marR="68580" marT="34290" marB="34290"/>
                </a:tc>
                <a:extLst>
                  <a:ext uri="{0D108BD9-81ED-4DB2-BD59-A6C34878D82A}">
                    <a16:rowId xmlns:a16="http://schemas.microsoft.com/office/drawing/2014/main" val="10002"/>
                  </a:ext>
                </a:extLst>
              </a:tr>
              <a:tr h="422974">
                <a:tc>
                  <a:txBody>
                    <a:bodyPr/>
                    <a:lstStyle/>
                    <a:p>
                      <a:r>
                        <a:rPr lang="cy-GB" sz="2000" dirty="0" smtClean="0">
                          <a:solidFill>
                            <a:srgbClr val="6D0942"/>
                          </a:solidFill>
                        </a:rPr>
                        <a:t>£22,501 - £36,500</a:t>
                      </a:r>
                    </a:p>
                  </a:txBody>
                  <a:tcPr marL="68580" marR="68580" marT="34290" marB="34290"/>
                </a:tc>
                <a:tc>
                  <a:txBody>
                    <a:bodyPr/>
                    <a:lstStyle/>
                    <a:p>
                      <a:r>
                        <a:rPr lang="cy-GB" sz="2000" dirty="0" smtClean="0">
                          <a:solidFill>
                            <a:srgbClr val="6D0942"/>
                          </a:solidFill>
                        </a:rPr>
                        <a:t>6.50%</a:t>
                      </a:r>
                      <a:endParaRPr lang="en-GB" sz="2000" dirty="0">
                        <a:solidFill>
                          <a:srgbClr val="6D0942"/>
                        </a:solidFill>
                      </a:endParaRPr>
                    </a:p>
                  </a:txBody>
                  <a:tcPr marL="68580" marR="68580" marT="34290" marB="34290"/>
                </a:tc>
                <a:tc>
                  <a:txBody>
                    <a:bodyPr/>
                    <a:lstStyle/>
                    <a:p>
                      <a:r>
                        <a:rPr lang="cy-GB" sz="2000" dirty="0" smtClean="0">
                          <a:solidFill>
                            <a:srgbClr val="6D0942"/>
                          </a:solidFill>
                        </a:rPr>
                        <a:t>3.25%</a:t>
                      </a:r>
                      <a:endParaRPr lang="en-GB" sz="2000" dirty="0">
                        <a:solidFill>
                          <a:srgbClr val="6D0942"/>
                        </a:solidFill>
                      </a:endParaRPr>
                    </a:p>
                  </a:txBody>
                  <a:tcPr marL="68580" marR="68580" marT="34290" marB="34290"/>
                </a:tc>
                <a:extLst>
                  <a:ext uri="{0D108BD9-81ED-4DB2-BD59-A6C34878D82A}">
                    <a16:rowId xmlns:a16="http://schemas.microsoft.com/office/drawing/2014/main" val="10003"/>
                  </a:ext>
                </a:extLst>
              </a:tr>
              <a:tr h="422974">
                <a:tc>
                  <a:txBody>
                    <a:bodyPr/>
                    <a:lstStyle/>
                    <a:p>
                      <a:r>
                        <a:rPr lang="cy-GB" sz="2000" dirty="0" smtClean="0">
                          <a:solidFill>
                            <a:srgbClr val="6D0942"/>
                          </a:solidFill>
                        </a:rPr>
                        <a:t>£36,501 -</a:t>
                      </a:r>
                      <a:r>
                        <a:rPr lang="cy-GB" sz="2000" baseline="0" dirty="0" smtClean="0">
                          <a:solidFill>
                            <a:srgbClr val="6D0942"/>
                          </a:solidFill>
                        </a:rPr>
                        <a:t> £46,200</a:t>
                      </a:r>
                      <a:endParaRPr lang="en-GB" sz="2000" dirty="0">
                        <a:solidFill>
                          <a:srgbClr val="6D0942"/>
                        </a:solidFill>
                      </a:endParaRPr>
                    </a:p>
                  </a:txBody>
                  <a:tcPr marL="68580" marR="68580" marT="34290" marB="34290"/>
                </a:tc>
                <a:tc>
                  <a:txBody>
                    <a:bodyPr/>
                    <a:lstStyle/>
                    <a:p>
                      <a:r>
                        <a:rPr lang="cy-GB" sz="2000" dirty="0" smtClean="0">
                          <a:solidFill>
                            <a:srgbClr val="6D0942"/>
                          </a:solidFill>
                        </a:rPr>
                        <a:t>6.80%</a:t>
                      </a:r>
                      <a:endParaRPr lang="en-GB" sz="2000" dirty="0">
                        <a:solidFill>
                          <a:srgbClr val="6D0942"/>
                        </a:solidFill>
                      </a:endParaRPr>
                    </a:p>
                  </a:txBody>
                  <a:tcPr marL="68580" marR="68580" marT="34290" marB="34290"/>
                </a:tc>
                <a:tc>
                  <a:txBody>
                    <a:bodyPr/>
                    <a:lstStyle/>
                    <a:p>
                      <a:r>
                        <a:rPr lang="cy-GB" sz="2000" dirty="0" smtClean="0">
                          <a:solidFill>
                            <a:srgbClr val="6D0942"/>
                          </a:solidFill>
                        </a:rPr>
                        <a:t>3.4%</a:t>
                      </a:r>
                      <a:endParaRPr lang="en-GB" sz="2000" dirty="0">
                        <a:solidFill>
                          <a:srgbClr val="6D0942"/>
                        </a:solidFill>
                      </a:endParaRPr>
                    </a:p>
                  </a:txBody>
                  <a:tcPr marL="68580" marR="68580" marT="34290" marB="34290"/>
                </a:tc>
                <a:extLst>
                  <a:ext uri="{0D108BD9-81ED-4DB2-BD59-A6C34878D82A}">
                    <a16:rowId xmlns:a16="http://schemas.microsoft.com/office/drawing/2014/main" val="10004"/>
                  </a:ext>
                </a:extLst>
              </a:tr>
              <a:tr h="422974">
                <a:tc>
                  <a:txBody>
                    <a:bodyPr/>
                    <a:lstStyle/>
                    <a:p>
                      <a:r>
                        <a:rPr lang="cy-GB" sz="2000" dirty="0" smtClean="0">
                          <a:solidFill>
                            <a:srgbClr val="6D0942"/>
                          </a:solidFill>
                        </a:rPr>
                        <a:t>£46,201 - £64,600</a:t>
                      </a:r>
                      <a:endParaRPr lang="en-GB" sz="2000" dirty="0">
                        <a:solidFill>
                          <a:srgbClr val="6D0942"/>
                        </a:solidFill>
                      </a:endParaRPr>
                    </a:p>
                  </a:txBody>
                  <a:tcPr marL="68580" marR="68580" marT="34290" marB="34290"/>
                </a:tc>
                <a:tc>
                  <a:txBody>
                    <a:bodyPr/>
                    <a:lstStyle/>
                    <a:p>
                      <a:r>
                        <a:rPr lang="cy-GB" sz="2000" dirty="0" smtClean="0">
                          <a:solidFill>
                            <a:srgbClr val="6D0942"/>
                          </a:solidFill>
                        </a:rPr>
                        <a:t>8.50%</a:t>
                      </a:r>
                      <a:endParaRPr lang="en-GB" sz="2000" dirty="0">
                        <a:solidFill>
                          <a:srgbClr val="6D0942"/>
                        </a:solidFill>
                      </a:endParaRPr>
                    </a:p>
                  </a:txBody>
                  <a:tcPr marL="68580" marR="68580" marT="34290" marB="34290"/>
                </a:tc>
                <a:tc>
                  <a:txBody>
                    <a:bodyPr/>
                    <a:lstStyle/>
                    <a:p>
                      <a:r>
                        <a:rPr lang="cy-GB" sz="2000" dirty="0" smtClean="0">
                          <a:solidFill>
                            <a:srgbClr val="6D0942"/>
                          </a:solidFill>
                        </a:rPr>
                        <a:t>4.25%</a:t>
                      </a:r>
                      <a:endParaRPr lang="en-GB" sz="2000" dirty="0">
                        <a:solidFill>
                          <a:srgbClr val="6D0942"/>
                        </a:solidFill>
                      </a:endParaRPr>
                    </a:p>
                  </a:txBody>
                  <a:tcPr marL="68580" marR="68580" marT="34290" marB="34290"/>
                </a:tc>
                <a:extLst>
                  <a:ext uri="{0D108BD9-81ED-4DB2-BD59-A6C34878D82A}">
                    <a16:rowId xmlns:a16="http://schemas.microsoft.com/office/drawing/2014/main" val="10005"/>
                  </a:ext>
                </a:extLst>
              </a:tr>
              <a:tr h="422974">
                <a:tc>
                  <a:txBody>
                    <a:bodyPr/>
                    <a:lstStyle/>
                    <a:p>
                      <a:r>
                        <a:rPr lang="cy-GB" sz="2000" dirty="0" smtClean="0">
                          <a:solidFill>
                            <a:srgbClr val="6D0942"/>
                          </a:solidFill>
                        </a:rPr>
                        <a:t>£64,601 - £91,500</a:t>
                      </a:r>
                      <a:endParaRPr lang="en-GB" sz="2000" dirty="0">
                        <a:solidFill>
                          <a:srgbClr val="6D0942"/>
                        </a:solidFill>
                      </a:endParaRPr>
                    </a:p>
                  </a:txBody>
                  <a:tcPr marL="68580" marR="68580" marT="34290" marB="34290"/>
                </a:tc>
                <a:tc>
                  <a:txBody>
                    <a:bodyPr/>
                    <a:lstStyle/>
                    <a:p>
                      <a:r>
                        <a:rPr lang="cy-GB" sz="2000" dirty="0" smtClean="0">
                          <a:solidFill>
                            <a:srgbClr val="6D0942"/>
                          </a:solidFill>
                        </a:rPr>
                        <a:t>9.90%</a:t>
                      </a:r>
                      <a:endParaRPr lang="en-GB" sz="2000" dirty="0">
                        <a:solidFill>
                          <a:srgbClr val="6D0942"/>
                        </a:solidFill>
                      </a:endParaRPr>
                    </a:p>
                  </a:txBody>
                  <a:tcPr marL="68580" marR="68580" marT="34290" marB="34290"/>
                </a:tc>
                <a:tc>
                  <a:txBody>
                    <a:bodyPr/>
                    <a:lstStyle/>
                    <a:p>
                      <a:r>
                        <a:rPr lang="cy-GB" sz="2000" dirty="0" smtClean="0">
                          <a:solidFill>
                            <a:srgbClr val="6D0942"/>
                          </a:solidFill>
                        </a:rPr>
                        <a:t>4.95%</a:t>
                      </a:r>
                      <a:endParaRPr lang="en-GB" sz="2000" dirty="0">
                        <a:solidFill>
                          <a:srgbClr val="6D0942"/>
                        </a:solidFill>
                      </a:endParaRPr>
                    </a:p>
                  </a:txBody>
                  <a:tcPr marL="68580" marR="68580" marT="34290" marB="34290"/>
                </a:tc>
                <a:extLst>
                  <a:ext uri="{0D108BD9-81ED-4DB2-BD59-A6C34878D82A}">
                    <a16:rowId xmlns:a16="http://schemas.microsoft.com/office/drawing/2014/main" val="10006"/>
                  </a:ext>
                </a:extLst>
              </a:tr>
              <a:tr h="422974">
                <a:tc>
                  <a:txBody>
                    <a:bodyPr/>
                    <a:lstStyle/>
                    <a:p>
                      <a:r>
                        <a:rPr lang="cy-GB" sz="2000" dirty="0" smtClean="0">
                          <a:solidFill>
                            <a:srgbClr val="6D0942"/>
                          </a:solidFill>
                        </a:rPr>
                        <a:t>£91,501 -</a:t>
                      </a:r>
                      <a:r>
                        <a:rPr lang="cy-GB" sz="2000" baseline="0" dirty="0" smtClean="0">
                          <a:solidFill>
                            <a:srgbClr val="6D0942"/>
                          </a:solidFill>
                        </a:rPr>
                        <a:t> £107,700</a:t>
                      </a:r>
                      <a:endParaRPr lang="en-GB" sz="2000" dirty="0">
                        <a:solidFill>
                          <a:srgbClr val="6D0942"/>
                        </a:solidFill>
                      </a:endParaRPr>
                    </a:p>
                  </a:txBody>
                  <a:tcPr marL="68580" marR="68580" marT="34290" marB="34290"/>
                </a:tc>
                <a:tc>
                  <a:txBody>
                    <a:bodyPr/>
                    <a:lstStyle/>
                    <a:p>
                      <a:r>
                        <a:rPr lang="cy-GB" sz="2000" dirty="0" smtClean="0">
                          <a:solidFill>
                            <a:srgbClr val="6D0942"/>
                          </a:solidFill>
                        </a:rPr>
                        <a:t>10.50%</a:t>
                      </a:r>
                      <a:endParaRPr lang="en-GB" sz="2000" dirty="0">
                        <a:solidFill>
                          <a:srgbClr val="6D0942"/>
                        </a:solidFill>
                      </a:endParaRPr>
                    </a:p>
                  </a:txBody>
                  <a:tcPr marL="68580" marR="68580" marT="34290" marB="34290"/>
                </a:tc>
                <a:tc>
                  <a:txBody>
                    <a:bodyPr/>
                    <a:lstStyle/>
                    <a:p>
                      <a:r>
                        <a:rPr lang="cy-GB" sz="2000" dirty="0" smtClean="0">
                          <a:solidFill>
                            <a:srgbClr val="6D0942"/>
                          </a:solidFill>
                        </a:rPr>
                        <a:t>5.25%</a:t>
                      </a:r>
                      <a:endParaRPr lang="en-GB" sz="2000" dirty="0">
                        <a:solidFill>
                          <a:srgbClr val="6D0942"/>
                        </a:solidFill>
                      </a:endParaRPr>
                    </a:p>
                  </a:txBody>
                  <a:tcPr marL="68580" marR="68580" marT="34290" marB="34290"/>
                </a:tc>
                <a:extLst>
                  <a:ext uri="{0D108BD9-81ED-4DB2-BD59-A6C34878D82A}">
                    <a16:rowId xmlns:a16="http://schemas.microsoft.com/office/drawing/2014/main" val="10007"/>
                  </a:ext>
                </a:extLst>
              </a:tr>
              <a:tr h="422974">
                <a:tc>
                  <a:txBody>
                    <a:bodyPr/>
                    <a:lstStyle/>
                    <a:p>
                      <a:r>
                        <a:rPr lang="cy-GB" sz="2000" dirty="0" smtClean="0">
                          <a:solidFill>
                            <a:srgbClr val="6D0942"/>
                          </a:solidFill>
                        </a:rPr>
                        <a:t>£107,701 - £161,500</a:t>
                      </a:r>
                      <a:endParaRPr lang="en-GB" sz="2000" dirty="0">
                        <a:solidFill>
                          <a:srgbClr val="6D0942"/>
                        </a:solidFill>
                      </a:endParaRPr>
                    </a:p>
                  </a:txBody>
                  <a:tcPr marL="68580" marR="68580" marT="34290" marB="34290"/>
                </a:tc>
                <a:tc>
                  <a:txBody>
                    <a:bodyPr/>
                    <a:lstStyle/>
                    <a:p>
                      <a:r>
                        <a:rPr lang="cy-GB" sz="2000" dirty="0" smtClean="0">
                          <a:solidFill>
                            <a:srgbClr val="6D0942"/>
                          </a:solidFill>
                        </a:rPr>
                        <a:t>11.40%</a:t>
                      </a:r>
                      <a:endParaRPr lang="en-GB" sz="2000" dirty="0">
                        <a:solidFill>
                          <a:srgbClr val="6D0942"/>
                        </a:solidFill>
                      </a:endParaRPr>
                    </a:p>
                  </a:txBody>
                  <a:tcPr marL="68580" marR="68580" marT="34290" marB="34290"/>
                </a:tc>
                <a:tc>
                  <a:txBody>
                    <a:bodyPr/>
                    <a:lstStyle/>
                    <a:p>
                      <a:r>
                        <a:rPr lang="cy-GB" sz="2000" dirty="0" smtClean="0">
                          <a:solidFill>
                            <a:srgbClr val="6D0942"/>
                          </a:solidFill>
                        </a:rPr>
                        <a:t>5.70%</a:t>
                      </a:r>
                      <a:endParaRPr lang="en-GB" sz="2000" dirty="0">
                        <a:solidFill>
                          <a:srgbClr val="6D0942"/>
                        </a:solidFill>
                      </a:endParaRPr>
                    </a:p>
                  </a:txBody>
                  <a:tcPr marL="68580" marR="68580" marT="34290" marB="34290"/>
                </a:tc>
                <a:extLst>
                  <a:ext uri="{0D108BD9-81ED-4DB2-BD59-A6C34878D82A}">
                    <a16:rowId xmlns:a16="http://schemas.microsoft.com/office/drawing/2014/main" val="10008"/>
                  </a:ext>
                </a:extLst>
              </a:tr>
              <a:tr h="422974">
                <a:tc>
                  <a:txBody>
                    <a:bodyPr/>
                    <a:lstStyle/>
                    <a:p>
                      <a:r>
                        <a:rPr lang="cy-GB" sz="2000" dirty="0" smtClean="0">
                          <a:solidFill>
                            <a:srgbClr val="6D0942"/>
                          </a:solidFill>
                        </a:rPr>
                        <a:t>£161,501 or more</a:t>
                      </a:r>
                      <a:endParaRPr lang="en-GB" sz="2000" dirty="0">
                        <a:solidFill>
                          <a:srgbClr val="6D0942"/>
                        </a:solidFill>
                      </a:endParaRPr>
                    </a:p>
                  </a:txBody>
                  <a:tcPr marL="68580" marR="68580" marT="34290" marB="34290"/>
                </a:tc>
                <a:tc>
                  <a:txBody>
                    <a:bodyPr/>
                    <a:lstStyle/>
                    <a:p>
                      <a:r>
                        <a:rPr lang="cy-GB" sz="2000" dirty="0" smtClean="0">
                          <a:solidFill>
                            <a:srgbClr val="6D0942"/>
                          </a:solidFill>
                        </a:rPr>
                        <a:t>12.50%</a:t>
                      </a:r>
                      <a:endParaRPr lang="en-GB" sz="2000" dirty="0">
                        <a:solidFill>
                          <a:srgbClr val="6D0942"/>
                        </a:solidFill>
                      </a:endParaRPr>
                    </a:p>
                  </a:txBody>
                  <a:tcPr marL="68580" marR="68580" marT="34290" marB="34290"/>
                </a:tc>
                <a:tc>
                  <a:txBody>
                    <a:bodyPr/>
                    <a:lstStyle/>
                    <a:p>
                      <a:r>
                        <a:rPr lang="cy-GB" sz="2000" dirty="0" smtClean="0">
                          <a:solidFill>
                            <a:srgbClr val="6D0942"/>
                          </a:solidFill>
                        </a:rPr>
                        <a:t>6.25%</a:t>
                      </a:r>
                      <a:endParaRPr lang="en-GB" sz="2000" dirty="0">
                        <a:solidFill>
                          <a:srgbClr val="6D0942"/>
                        </a:solidFill>
                      </a:endParaRPr>
                    </a:p>
                  </a:txBody>
                  <a:tcPr marL="68580" marR="68580" marT="34290" marB="34290"/>
                </a:tc>
                <a:extLst>
                  <a:ext uri="{0D108BD9-81ED-4DB2-BD59-A6C34878D82A}">
                    <a16:rowId xmlns:a16="http://schemas.microsoft.com/office/drawing/2014/main" val="10009"/>
                  </a:ext>
                </a:extLst>
              </a:tr>
            </a:tbl>
          </a:graphicData>
        </a:graphic>
      </p:graphicFrame>
      <p:sp>
        <p:nvSpPr>
          <p:cNvPr id="10" name="Title 1"/>
          <p:cNvSpPr txBox="1">
            <a:spLocks/>
          </p:cNvSpPr>
          <p:nvPr/>
        </p:nvSpPr>
        <p:spPr>
          <a:xfrm>
            <a:off x="1445434" y="1930400"/>
            <a:ext cx="3075050" cy="603697"/>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3000" dirty="0">
              <a:solidFill>
                <a:srgbClr val="8A1146"/>
              </a:solidFill>
            </a:endParaRPr>
          </a:p>
        </p:txBody>
      </p:sp>
      <p:sp>
        <p:nvSpPr>
          <p:cNvPr id="11" name="Title 1"/>
          <p:cNvSpPr txBox="1">
            <a:spLocks/>
          </p:cNvSpPr>
          <p:nvPr/>
        </p:nvSpPr>
        <p:spPr>
          <a:xfrm>
            <a:off x="5039307" y="1982413"/>
            <a:ext cx="3075050" cy="603697"/>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3000" dirty="0">
              <a:solidFill>
                <a:srgbClr val="8A1146"/>
              </a:solidFill>
            </a:endParaRPr>
          </a:p>
        </p:txBody>
      </p:sp>
    </p:spTree>
    <p:extLst>
      <p:ext uri="{BB962C8B-B14F-4D97-AF65-F5344CB8AC3E}">
        <p14:creationId xmlns:p14="http://schemas.microsoft.com/office/powerpoint/2010/main" val="2278724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itl 1"/>
          <p:cNvSpPr>
            <a:spLocks noGrp="1"/>
          </p:cNvSpPr>
          <p:nvPr>
            <p:ph type="title"/>
          </p:nvPr>
        </p:nvSpPr>
        <p:spPr/>
        <p:txBody>
          <a:bodyPr/>
          <a:lstStyle/>
          <a:p>
            <a:r>
              <a:rPr lang="en-GB" dirty="0" smtClean="0"/>
              <a:t>Life after work - Video</a:t>
            </a:r>
            <a:endParaRPr lang="cy-GB" dirty="0"/>
          </a:p>
        </p:txBody>
      </p:sp>
      <p:pic>
        <p:nvPicPr>
          <p:cNvPr id="4" name="Taking your pension">
            <a:hlinkClick r:id="" action="ppaction://media"/>
          </p:cNvPr>
          <p:cNvPicPr>
            <a:picLocks noGrp="1" noChangeAspect="1"/>
          </p:cNvPicPr>
          <p:nvPr>
            <p:ph idx="1"/>
            <a:videoFile r:link="rId1"/>
            <p:extLst>
              <p:ext uri="{DAA4B4D4-6D71-4841-9C94-3DE7FCFB9230}">
                <p14:media xmlns:p14="http://schemas.microsoft.com/office/powerpoint/2010/main" r:embed="rId2">
                  <p14:trim end="18280"/>
                  <p14:fade out="1250"/>
                </p14:media>
              </p:ext>
            </p:extLst>
          </p:nvPr>
        </p:nvPicPr>
        <p:blipFill>
          <a:blip r:embed="rId4"/>
          <a:stretch>
            <a:fillRect/>
          </a:stretch>
        </p:blipFill>
        <p:spPr>
          <a:xfrm>
            <a:off x="1525588" y="2160588"/>
            <a:ext cx="6900862" cy="3881437"/>
          </a:xfrm>
        </p:spPr>
      </p:pic>
    </p:spTree>
    <p:extLst>
      <p:ext uri="{BB962C8B-B14F-4D97-AF65-F5344CB8AC3E}">
        <p14:creationId xmlns:p14="http://schemas.microsoft.com/office/powerpoint/2010/main" val="20631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2000"/>
          </a:xfrm>
        </p:spPr>
        <p:txBody>
          <a:bodyPr>
            <a:normAutofit/>
          </a:bodyPr>
          <a:lstStyle/>
          <a:p>
            <a:r>
              <a:rPr lang="en-GB" dirty="0" smtClean="0"/>
              <a:t>Taking Your Pension</a:t>
            </a:r>
            <a:endParaRPr lang="en-GB" dirty="0"/>
          </a:p>
        </p:txBody>
      </p:sp>
      <p:sp>
        <p:nvSpPr>
          <p:cNvPr id="3" name="Content Placeholder 2"/>
          <p:cNvSpPr>
            <a:spLocks noGrp="1"/>
          </p:cNvSpPr>
          <p:nvPr>
            <p:ph idx="1"/>
          </p:nvPr>
        </p:nvSpPr>
        <p:spPr>
          <a:xfrm>
            <a:off x="677334" y="1554481"/>
            <a:ext cx="8596668" cy="4564156"/>
          </a:xfrm>
        </p:spPr>
        <p:txBody>
          <a:bodyPr>
            <a:normAutofit/>
          </a:bodyPr>
          <a:lstStyle/>
          <a:p>
            <a:r>
              <a:rPr lang="en-GB" sz="2000" dirty="0" smtClean="0">
                <a:solidFill>
                  <a:srgbClr val="6D0942"/>
                </a:solidFill>
              </a:rPr>
              <a:t>You are able to retire between age 55 and 75</a:t>
            </a:r>
            <a:r>
              <a:rPr lang="en-GB" sz="2000" dirty="0" smtClean="0">
                <a:solidFill>
                  <a:srgbClr val="6D0942"/>
                </a:solidFill>
              </a:rPr>
              <a:t>.</a:t>
            </a:r>
          </a:p>
          <a:p>
            <a:pPr marL="0" indent="0">
              <a:buNone/>
            </a:pPr>
            <a:endParaRPr lang="en-GB" sz="2000" dirty="0" smtClean="0">
              <a:solidFill>
                <a:srgbClr val="6D0942"/>
              </a:solidFill>
            </a:endParaRPr>
          </a:p>
          <a:p>
            <a:r>
              <a:rPr lang="cy-GB" sz="2000" dirty="0" err="1" smtClean="0">
                <a:solidFill>
                  <a:srgbClr val="6D0942"/>
                </a:solidFill>
              </a:rPr>
              <a:t>No</a:t>
            </a:r>
            <a:r>
              <a:rPr lang="cy-GB" sz="2000" dirty="0" smtClean="0">
                <a:solidFill>
                  <a:srgbClr val="6D0942"/>
                </a:solidFill>
              </a:rPr>
              <a:t> </a:t>
            </a:r>
            <a:r>
              <a:rPr lang="cy-GB" sz="2000" dirty="0" err="1" smtClean="0">
                <a:solidFill>
                  <a:srgbClr val="6D0942"/>
                </a:solidFill>
              </a:rPr>
              <a:t>employer</a:t>
            </a:r>
            <a:r>
              <a:rPr lang="cy-GB" sz="2000" dirty="0" smtClean="0">
                <a:solidFill>
                  <a:srgbClr val="6D0942"/>
                </a:solidFill>
              </a:rPr>
              <a:t> </a:t>
            </a:r>
            <a:r>
              <a:rPr lang="cy-GB" sz="2000" dirty="0" err="1" smtClean="0">
                <a:solidFill>
                  <a:srgbClr val="6D0942"/>
                </a:solidFill>
              </a:rPr>
              <a:t>consent</a:t>
            </a:r>
            <a:r>
              <a:rPr lang="cy-GB" sz="2000" dirty="0" smtClean="0">
                <a:solidFill>
                  <a:srgbClr val="6D0942"/>
                </a:solidFill>
              </a:rPr>
              <a:t> </a:t>
            </a:r>
            <a:r>
              <a:rPr lang="cy-GB" sz="2000" dirty="0" err="1" smtClean="0">
                <a:solidFill>
                  <a:srgbClr val="6D0942"/>
                </a:solidFill>
              </a:rPr>
              <a:t>required</a:t>
            </a:r>
            <a:r>
              <a:rPr lang="cy-GB" sz="2000" dirty="0" smtClean="0">
                <a:solidFill>
                  <a:srgbClr val="6D0942"/>
                </a:solidFill>
              </a:rPr>
              <a:t>.</a:t>
            </a:r>
            <a:endParaRPr lang="en-GB" sz="2000" dirty="0" smtClean="0">
              <a:solidFill>
                <a:srgbClr val="6D0942"/>
              </a:solidFill>
            </a:endParaRPr>
          </a:p>
          <a:p>
            <a:pPr marL="0" indent="0">
              <a:buNone/>
            </a:pPr>
            <a:endParaRPr lang="en-GB" sz="2000" dirty="0" smtClean="0">
              <a:solidFill>
                <a:srgbClr val="6D0942"/>
              </a:solidFill>
            </a:endParaRPr>
          </a:p>
          <a:p>
            <a:r>
              <a:rPr lang="en-GB" sz="2000" dirty="0" smtClean="0">
                <a:solidFill>
                  <a:srgbClr val="6D0942"/>
                </a:solidFill>
              </a:rPr>
              <a:t>By taking your pension before your Normal Pension Age (NPA), it will normally be reduced by the early retirement factors.</a:t>
            </a:r>
          </a:p>
          <a:p>
            <a:endParaRPr lang="en-GB" sz="2000" dirty="0" smtClean="0">
              <a:solidFill>
                <a:srgbClr val="6D0942"/>
              </a:solidFill>
            </a:endParaRPr>
          </a:p>
          <a:p>
            <a:r>
              <a:rPr lang="en-GB" sz="2000" dirty="0" smtClean="0">
                <a:solidFill>
                  <a:srgbClr val="6D0942"/>
                </a:solidFill>
              </a:rPr>
              <a:t>By </a:t>
            </a:r>
            <a:r>
              <a:rPr lang="en-GB" sz="2000" dirty="0" smtClean="0">
                <a:solidFill>
                  <a:srgbClr val="6D0942"/>
                </a:solidFill>
              </a:rPr>
              <a:t>taking your pension after your Normal Pension Age (NPA), it will be increased based on the number of years worked after your NPA.</a:t>
            </a:r>
            <a:endParaRPr lang="en-GB" sz="2000" dirty="0">
              <a:solidFill>
                <a:srgbClr val="6D0942"/>
              </a:solidFill>
            </a:endParaRPr>
          </a:p>
        </p:txBody>
      </p:sp>
    </p:spTree>
    <p:extLst>
      <p:ext uri="{BB962C8B-B14F-4D97-AF65-F5344CB8AC3E}">
        <p14:creationId xmlns:p14="http://schemas.microsoft.com/office/powerpoint/2010/main" val="3642799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My Normal Pension Age?</a:t>
            </a:r>
            <a:endParaRPr lang="en-GB" dirty="0"/>
          </a:p>
        </p:txBody>
      </p:sp>
      <p:sp>
        <p:nvSpPr>
          <p:cNvPr id="3" name="Content Placeholder 2"/>
          <p:cNvSpPr>
            <a:spLocks noGrp="1"/>
          </p:cNvSpPr>
          <p:nvPr>
            <p:ph idx="1"/>
          </p:nvPr>
        </p:nvSpPr>
        <p:spPr>
          <a:xfrm>
            <a:off x="677334" y="1542403"/>
            <a:ext cx="8596668" cy="4961427"/>
          </a:xfrm>
        </p:spPr>
        <p:txBody>
          <a:bodyPr>
            <a:normAutofit lnSpcReduction="10000"/>
          </a:bodyPr>
          <a:lstStyle/>
          <a:p>
            <a:pPr marL="0" indent="0">
              <a:buNone/>
            </a:pPr>
            <a:r>
              <a:rPr lang="en-GB" dirty="0" smtClean="0">
                <a:solidFill>
                  <a:srgbClr val="6D0942"/>
                </a:solidFill>
              </a:rPr>
              <a:t>Check your State Pension Age (SPA) at:</a:t>
            </a:r>
            <a:endParaRPr lang="en-GB" dirty="0" smtClean="0">
              <a:solidFill>
                <a:srgbClr val="6D0942"/>
              </a:solidFill>
              <a:hlinkClick r:id="rId2"/>
            </a:endParaRPr>
          </a:p>
          <a:p>
            <a:pPr marL="0" indent="0" algn="ctr">
              <a:buNone/>
            </a:pPr>
            <a:r>
              <a:rPr lang="en-GB" sz="2800" dirty="0" smtClean="0">
                <a:solidFill>
                  <a:srgbClr val="90C226"/>
                </a:solidFill>
                <a:hlinkClick r:id="rId2"/>
              </a:rPr>
              <a:t>https</a:t>
            </a:r>
            <a:r>
              <a:rPr lang="en-GB" sz="2800" dirty="0">
                <a:solidFill>
                  <a:srgbClr val="90C226"/>
                </a:solidFill>
                <a:hlinkClick r:id="rId2"/>
              </a:rPr>
              <a:t>://</a:t>
            </a:r>
            <a:r>
              <a:rPr lang="en-GB" sz="2800" dirty="0" smtClean="0">
                <a:solidFill>
                  <a:srgbClr val="90C226"/>
                </a:solidFill>
                <a:hlinkClick r:id="rId2"/>
              </a:rPr>
              <a:t>www.gov.uk/state-pension-age</a:t>
            </a:r>
            <a:endParaRPr lang="en-GB" sz="2800" dirty="0" smtClean="0">
              <a:solidFill>
                <a:srgbClr val="90C226"/>
              </a:solidFill>
            </a:endParaRPr>
          </a:p>
          <a:p>
            <a:pPr marL="0" indent="0" algn="ctr">
              <a:buNone/>
            </a:pPr>
            <a:endParaRPr lang="en-GB" sz="2800" dirty="0">
              <a:solidFill>
                <a:srgbClr val="90C226"/>
              </a:solidFill>
            </a:endParaRPr>
          </a:p>
          <a:p>
            <a:pPr marL="0" indent="0" algn="ctr">
              <a:buNone/>
            </a:pPr>
            <a:endParaRPr lang="en-GB" sz="2800" dirty="0" smtClean="0">
              <a:solidFill>
                <a:srgbClr val="90C226"/>
              </a:solidFill>
            </a:endParaRPr>
          </a:p>
          <a:p>
            <a:pPr marL="0" indent="0" algn="ctr">
              <a:buNone/>
            </a:pPr>
            <a:endParaRPr lang="en-GB" sz="2800" dirty="0">
              <a:solidFill>
                <a:srgbClr val="90C226"/>
              </a:solidFill>
            </a:endParaRPr>
          </a:p>
          <a:p>
            <a:pPr marL="0" indent="0" algn="ctr">
              <a:buNone/>
            </a:pPr>
            <a:endParaRPr lang="en-GB" sz="2800" dirty="0" smtClean="0">
              <a:solidFill>
                <a:srgbClr val="90C226"/>
              </a:solidFill>
            </a:endParaRPr>
          </a:p>
          <a:p>
            <a:pPr marL="0" indent="0" algn="ctr">
              <a:buNone/>
            </a:pPr>
            <a:endParaRPr lang="en-GB" sz="2800" dirty="0">
              <a:solidFill>
                <a:srgbClr val="90C226"/>
              </a:solidFill>
            </a:endParaRPr>
          </a:p>
          <a:p>
            <a:pPr marL="0" indent="0" algn="ctr">
              <a:buNone/>
            </a:pPr>
            <a:endParaRPr lang="en-GB" sz="2800" dirty="0" smtClean="0">
              <a:solidFill>
                <a:srgbClr val="90C226"/>
              </a:solidFill>
            </a:endParaRPr>
          </a:p>
          <a:p>
            <a:pPr marL="0" indent="0">
              <a:buNone/>
            </a:pPr>
            <a:r>
              <a:rPr lang="en-GB" sz="2000" dirty="0" smtClean="0">
                <a:solidFill>
                  <a:srgbClr val="6D0942"/>
                </a:solidFill>
              </a:rPr>
              <a:t>If your State Pension Age gets increased, then your normal retirement age with LGPS would also increase to match. </a:t>
            </a:r>
          </a:p>
          <a:p>
            <a:endParaRPr lang="en-GB" dirty="0"/>
          </a:p>
          <a:p>
            <a:endParaRPr lang="en-GB" dirty="0"/>
          </a:p>
        </p:txBody>
      </p:sp>
      <p:pic>
        <p:nvPicPr>
          <p:cNvPr id="5" name="Picture 4"/>
          <p:cNvPicPr>
            <a:picLocks noChangeAspect="1"/>
          </p:cNvPicPr>
          <p:nvPr/>
        </p:nvPicPr>
        <p:blipFill>
          <a:blip r:embed="rId3"/>
          <a:stretch>
            <a:fillRect/>
          </a:stretch>
        </p:blipFill>
        <p:spPr>
          <a:xfrm>
            <a:off x="2772189" y="2542083"/>
            <a:ext cx="4406958" cy="2962065"/>
          </a:xfrm>
          <a:prstGeom prst="rect">
            <a:avLst/>
          </a:prstGeom>
        </p:spPr>
      </p:pic>
    </p:spTree>
    <p:extLst>
      <p:ext uri="{BB962C8B-B14F-4D97-AF65-F5344CB8AC3E}">
        <p14:creationId xmlns:p14="http://schemas.microsoft.com/office/powerpoint/2010/main" val="1360639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273" y="222069"/>
            <a:ext cx="8596668" cy="692331"/>
          </a:xfrm>
        </p:spPr>
        <p:txBody>
          <a:bodyPr>
            <a:normAutofit/>
          </a:bodyPr>
          <a:lstStyle/>
          <a:p>
            <a:r>
              <a:rPr lang="en-GB" dirty="0" smtClean="0"/>
              <a:t>Early </a:t>
            </a:r>
            <a:r>
              <a:rPr lang="en-GB" dirty="0" smtClean="0"/>
              <a:t>Retirement Reductions</a:t>
            </a:r>
            <a:endParaRPr lang="en-GB"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907995238"/>
              </p:ext>
            </p:extLst>
          </p:nvPr>
        </p:nvGraphicFramePr>
        <p:xfrm>
          <a:off x="1702090" y="1074057"/>
          <a:ext cx="6662058" cy="5305773"/>
        </p:xfrm>
        <a:graphic>
          <a:graphicData uri="http://schemas.openxmlformats.org/drawingml/2006/table">
            <a:tbl>
              <a:tblPr firstRow="1" bandRow="1">
                <a:tableStyleId>{5C22544A-7EE6-4342-B048-85BDC9FD1C3A}</a:tableStyleId>
              </a:tblPr>
              <a:tblGrid>
                <a:gridCol w="2220686">
                  <a:extLst>
                    <a:ext uri="{9D8B030D-6E8A-4147-A177-3AD203B41FA5}">
                      <a16:colId xmlns:a16="http://schemas.microsoft.com/office/drawing/2014/main" val="20000"/>
                    </a:ext>
                  </a:extLst>
                </a:gridCol>
                <a:gridCol w="2220686">
                  <a:extLst>
                    <a:ext uri="{9D8B030D-6E8A-4147-A177-3AD203B41FA5}">
                      <a16:colId xmlns:a16="http://schemas.microsoft.com/office/drawing/2014/main" val="20001"/>
                    </a:ext>
                  </a:extLst>
                </a:gridCol>
                <a:gridCol w="2220686">
                  <a:extLst>
                    <a:ext uri="{9D8B030D-6E8A-4147-A177-3AD203B41FA5}">
                      <a16:colId xmlns:a16="http://schemas.microsoft.com/office/drawing/2014/main" val="20002"/>
                    </a:ext>
                  </a:extLst>
                </a:gridCol>
              </a:tblGrid>
              <a:tr h="611853">
                <a:tc>
                  <a:txBody>
                    <a:bodyPr/>
                    <a:lstStyle/>
                    <a:p>
                      <a:pPr algn="ctr"/>
                      <a:r>
                        <a:rPr lang="en-GB" sz="1400" dirty="0" smtClean="0">
                          <a:solidFill>
                            <a:srgbClr val="6D0942"/>
                          </a:solidFill>
                        </a:rPr>
                        <a:t>YEARS EARLY</a:t>
                      </a:r>
                      <a:endParaRPr lang="en-GB" sz="1400" dirty="0">
                        <a:solidFill>
                          <a:srgbClr val="6D0942"/>
                        </a:solidFill>
                      </a:endParaRPr>
                    </a:p>
                  </a:txBody>
                  <a:tcPr/>
                </a:tc>
                <a:tc>
                  <a:txBody>
                    <a:bodyPr/>
                    <a:lstStyle/>
                    <a:p>
                      <a:pPr algn="ctr"/>
                      <a:r>
                        <a:rPr lang="en-GB" sz="1400" dirty="0" smtClean="0">
                          <a:solidFill>
                            <a:srgbClr val="6D0942"/>
                          </a:solidFill>
                        </a:rPr>
                        <a:t>ANNUAL PENSION REDUCTION</a:t>
                      </a:r>
                      <a:endParaRPr lang="en-GB" sz="1400" dirty="0">
                        <a:solidFill>
                          <a:srgbClr val="6D0942"/>
                        </a:solidFill>
                      </a:endParaRPr>
                    </a:p>
                  </a:txBody>
                  <a:tcPr/>
                </a:tc>
                <a:tc>
                  <a:txBody>
                    <a:bodyPr/>
                    <a:lstStyle/>
                    <a:p>
                      <a:pPr algn="ctr"/>
                      <a:r>
                        <a:rPr lang="en-GB" sz="1400" dirty="0" smtClean="0">
                          <a:solidFill>
                            <a:srgbClr val="6D0942"/>
                          </a:solidFill>
                        </a:rPr>
                        <a:t>AUTOMATIC LUMP SUM REDUCTION</a:t>
                      </a:r>
                      <a:endParaRPr lang="en-GB" sz="1400" dirty="0">
                        <a:solidFill>
                          <a:srgbClr val="6D0942"/>
                        </a:solidFill>
                      </a:endParaRPr>
                    </a:p>
                  </a:txBody>
                  <a:tcPr/>
                </a:tc>
                <a:extLst>
                  <a:ext uri="{0D108BD9-81ED-4DB2-BD59-A6C34878D82A}">
                    <a16:rowId xmlns:a16="http://schemas.microsoft.com/office/drawing/2014/main" val="10000"/>
                  </a:ext>
                </a:extLst>
              </a:tr>
              <a:tr h="323922">
                <a:tc>
                  <a:txBody>
                    <a:bodyPr/>
                    <a:lstStyle/>
                    <a:p>
                      <a:pPr algn="ctr"/>
                      <a:r>
                        <a:rPr lang="en-GB" sz="1600" b="1" dirty="0" smtClean="0">
                          <a:solidFill>
                            <a:srgbClr val="6D0942"/>
                          </a:solidFill>
                        </a:rPr>
                        <a:t>0</a:t>
                      </a:r>
                      <a:endParaRPr lang="en-GB" sz="1600" b="1" dirty="0">
                        <a:solidFill>
                          <a:srgbClr val="6D0942"/>
                        </a:solidFill>
                      </a:endParaRPr>
                    </a:p>
                  </a:txBody>
                  <a:tcPr/>
                </a:tc>
                <a:tc>
                  <a:txBody>
                    <a:bodyPr/>
                    <a:lstStyle/>
                    <a:p>
                      <a:pPr algn="ctr"/>
                      <a:r>
                        <a:rPr lang="en-GB" sz="1600" b="1" dirty="0" smtClean="0">
                          <a:solidFill>
                            <a:srgbClr val="6D0942"/>
                          </a:solidFill>
                        </a:rPr>
                        <a:t>0%</a:t>
                      </a:r>
                      <a:endParaRPr lang="en-GB" sz="1600" b="1" dirty="0">
                        <a:solidFill>
                          <a:srgbClr val="6D0942"/>
                        </a:solidFill>
                      </a:endParaRPr>
                    </a:p>
                  </a:txBody>
                  <a:tcPr/>
                </a:tc>
                <a:tc>
                  <a:txBody>
                    <a:bodyPr/>
                    <a:lstStyle/>
                    <a:p>
                      <a:pPr algn="ctr"/>
                      <a:r>
                        <a:rPr lang="en-GB" sz="1600" b="1" dirty="0" smtClean="0">
                          <a:solidFill>
                            <a:srgbClr val="6D0942"/>
                          </a:solidFill>
                        </a:rPr>
                        <a:t>0%</a:t>
                      </a:r>
                      <a:endParaRPr lang="en-GB" sz="1600" b="1" dirty="0">
                        <a:solidFill>
                          <a:srgbClr val="6D0942"/>
                        </a:solidFill>
                      </a:endParaRPr>
                    </a:p>
                  </a:txBody>
                  <a:tcPr/>
                </a:tc>
                <a:extLst>
                  <a:ext uri="{0D108BD9-81ED-4DB2-BD59-A6C34878D82A}">
                    <a16:rowId xmlns:a16="http://schemas.microsoft.com/office/drawing/2014/main" val="10001"/>
                  </a:ext>
                </a:extLst>
              </a:tr>
              <a:tr h="323922">
                <a:tc>
                  <a:txBody>
                    <a:bodyPr/>
                    <a:lstStyle/>
                    <a:p>
                      <a:pPr algn="ctr"/>
                      <a:r>
                        <a:rPr lang="en-GB" sz="1600" b="1" dirty="0" smtClean="0">
                          <a:solidFill>
                            <a:srgbClr val="6D0942"/>
                          </a:solidFill>
                        </a:rPr>
                        <a:t>1</a:t>
                      </a:r>
                      <a:endParaRPr lang="en-GB" sz="1600" b="1" dirty="0">
                        <a:solidFill>
                          <a:srgbClr val="6D0942"/>
                        </a:solidFill>
                      </a:endParaRPr>
                    </a:p>
                  </a:txBody>
                  <a:tcPr/>
                </a:tc>
                <a:tc>
                  <a:txBody>
                    <a:bodyPr/>
                    <a:lstStyle/>
                    <a:p>
                      <a:pPr algn="ctr"/>
                      <a:r>
                        <a:rPr lang="en-GB" sz="1600" b="1" dirty="0" smtClean="0">
                          <a:solidFill>
                            <a:srgbClr val="6D0942"/>
                          </a:solidFill>
                        </a:rPr>
                        <a:t>5.1%</a:t>
                      </a:r>
                      <a:endParaRPr lang="en-GB" sz="1600" b="1" dirty="0">
                        <a:solidFill>
                          <a:srgbClr val="6D0942"/>
                        </a:solidFill>
                      </a:endParaRPr>
                    </a:p>
                  </a:txBody>
                  <a:tcPr/>
                </a:tc>
                <a:tc>
                  <a:txBody>
                    <a:bodyPr/>
                    <a:lstStyle/>
                    <a:p>
                      <a:pPr algn="ctr"/>
                      <a:r>
                        <a:rPr lang="en-GB" sz="1600" b="1" dirty="0" smtClean="0">
                          <a:solidFill>
                            <a:srgbClr val="6D0942"/>
                          </a:solidFill>
                        </a:rPr>
                        <a:t>2.3%</a:t>
                      </a:r>
                      <a:endParaRPr lang="en-GB" sz="1600" b="1" dirty="0">
                        <a:solidFill>
                          <a:srgbClr val="6D0942"/>
                        </a:solidFill>
                      </a:endParaRPr>
                    </a:p>
                  </a:txBody>
                  <a:tcPr/>
                </a:tc>
                <a:extLst>
                  <a:ext uri="{0D108BD9-81ED-4DB2-BD59-A6C34878D82A}">
                    <a16:rowId xmlns:a16="http://schemas.microsoft.com/office/drawing/2014/main" val="10002"/>
                  </a:ext>
                </a:extLst>
              </a:tr>
              <a:tr h="323922">
                <a:tc>
                  <a:txBody>
                    <a:bodyPr/>
                    <a:lstStyle/>
                    <a:p>
                      <a:pPr algn="ctr"/>
                      <a:r>
                        <a:rPr lang="en-GB" sz="1600" b="1" dirty="0" smtClean="0">
                          <a:solidFill>
                            <a:srgbClr val="6D0942"/>
                          </a:solidFill>
                        </a:rPr>
                        <a:t>2</a:t>
                      </a:r>
                      <a:endParaRPr lang="en-GB" sz="1600" b="1" dirty="0">
                        <a:solidFill>
                          <a:srgbClr val="6D0942"/>
                        </a:solidFill>
                      </a:endParaRPr>
                    </a:p>
                  </a:txBody>
                  <a:tcPr/>
                </a:tc>
                <a:tc>
                  <a:txBody>
                    <a:bodyPr/>
                    <a:lstStyle/>
                    <a:p>
                      <a:pPr algn="ctr"/>
                      <a:r>
                        <a:rPr lang="en-GB" sz="1600" b="1" dirty="0" smtClean="0">
                          <a:solidFill>
                            <a:srgbClr val="6D0942"/>
                          </a:solidFill>
                        </a:rPr>
                        <a:t>9.9%</a:t>
                      </a:r>
                      <a:endParaRPr lang="en-GB" sz="1600" b="1" dirty="0">
                        <a:solidFill>
                          <a:srgbClr val="6D0942"/>
                        </a:solidFill>
                      </a:endParaRPr>
                    </a:p>
                  </a:txBody>
                  <a:tcPr/>
                </a:tc>
                <a:tc>
                  <a:txBody>
                    <a:bodyPr/>
                    <a:lstStyle/>
                    <a:p>
                      <a:pPr algn="ctr"/>
                      <a:r>
                        <a:rPr lang="en-GB" sz="1600" b="1" dirty="0" smtClean="0">
                          <a:solidFill>
                            <a:srgbClr val="6D0942"/>
                          </a:solidFill>
                        </a:rPr>
                        <a:t>4.6%</a:t>
                      </a:r>
                      <a:endParaRPr lang="en-GB" sz="1600" b="1" dirty="0">
                        <a:solidFill>
                          <a:srgbClr val="6D0942"/>
                        </a:solidFill>
                      </a:endParaRPr>
                    </a:p>
                  </a:txBody>
                  <a:tcPr/>
                </a:tc>
                <a:extLst>
                  <a:ext uri="{0D108BD9-81ED-4DB2-BD59-A6C34878D82A}">
                    <a16:rowId xmlns:a16="http://schemas.microsoft.com/office/drawing/2014/main" val="10003"/>
                  </a:ext>
                </a:extLst>
              </a:tr>
              <a:tr h="323922">
                <a:tc>
                  <a:txBody>
                    <a:bodyPr/>
                    <a:lstStyle/>
                    <a:p>
                      <a:pPr algn="ctr"/>
                      <a:r>
                        <a:rPr lang="en-GB" sz="1600" b="1" dirty="0" smtClean="0">
                          <a:solidFill>
                            <a:srgbClr val="6D0942"/>
                          </a:solidFill>
                        </a:rPr>
                        <a:t>3</a:t>
                      </a:r>
                      <a:endParaRPr lang="en-GB" sz="1600" b="1" dirty="0">
                        <a:solidFill>
                          <a:srgbClr val="6D0942"/>
                        </a:solidFill>
                      </a:endParaRPr>
                    </a:p>
                  </a:txBody>
                  <a:tcPr/>
                </a:tc>
                <a:tc>
                  <a:txBody>
                    <a:bodyPr/>
                    <a:lstStyle/>
                    <a:p>
                      <a:pPr algn="ctr"/>
                      <a:r>
                        <a:rPr lang="en-GB" sz="1600" b="1" dirty="0" smtClean="0">
                          <a:solidFill>
                            <a:srgbClr val="6D0942"/>
                          </a:solidFill>
                        </a:rPr>
                        <a:t>14.3%</a:t>
                      </a:r>
                      <a:endParaRPr lang="en-GB" sz="1600" b="1" dirty="0">
                        <a:solidFill>
                          <a:srgbClr val="6D0942"/>
                        </a:solidFill>
                      </a:endParaRPr>
                    </a:p>
                  </a:txBody>
                  <a:tcPr/>
                </a:tc>
                <a:tc>
                  <a:txBody>
                    <a:bodyPr/>
                    <a:lstStyle/>
                    <a:p>
                      <a:pPr algn="ctr"/>
                      <a:r>
                        <a:rPr lang="en-GB" sz="1600" b="1" dirty="0" smtClean="0">
                          <a:solidFill>
                            <a:srgbClr val="6D0942"/>
                          </a:solidFill>
                        </a:rPr>
                        <a:t>6.9%</a:t>
                      </a:r>
                      <a:endParaRPr lang="en-GB" sz="1600" b="1" dirty="0">
                        <a:solidFill>
                          <a:srgbClr val="6D0942"/>
                        </a:solidFill>
                      </a:endParaRPr>
                    </a:p>
                  </a:txBody>
                  <a:tcPr/>
                </a:tc>
                <a:extLst>
                  <a:ext uri="{0D108BD9-81ED-4DB2-BD59-A6C34878D82A}">
                    <a16:rowId xmlns:a16="http://schemas.microsoft.com/office/drawing/2014/main" val="10004"/>
                  </a:ext>
                </a:extLst>
              </a:tr>
              <a:tr h="323922">
                <a:tc>
                  <a:txBody>
                    <a:bodyPr/>
                    <a:lstStyle/>
                    <a:p>
                      <a:pPr algn="ctr"/>
                      <a:r>
                        <a:rPr lang="en-GB" sz="1600" b="1" dirty="0" smtClean="0">
                          <a:solidFill>
                            <a:srgbClr val="6D0942"/>
                          </a:solidFill>
                        </a:rPr>
                        <a:t>4</a:t>
                      </a:r>
                      <a:endParaRPr lang="en-GB" sz="1600" b="1" dirty="0">
                        <a:solidFill>
                          <a:srgbClr val="6D0942"/>
                        </a:solidFill>
                      </a:endParaRPr>
                    </a:p>
                  </a:txBody>
                  <a:tcPr/>
                </a:tc>
                <a:tc>
                  <a:txBody>
                    <a:bodyPr/>
                    <a:lstStyle/>
                    <a:p>
                      <a:pPr algn="ctr"/>
                      <a:r>
                        <a:rPr lang="en-GB" sz="1600" b="1" dirty="0" smtClean="0">
                          <a:solidFill>
                            <a:srgbClr val="6D0942"/>
                          </a:solidFill>
                        </a:rPr>
                        <a:t>18.4%</a:t>
                      </a:r>
                      <a:endParaRPr lang="en-GB" sz="1600" b="1" dirty="0">
                        <a:solidFill>
                          <a:srgbClr val="6D0942"/>
                        </a:solidFill>
                      </a:endParaRPr>
                    </a:p>
                  </a:txBody>
                  <a:tcPr/>
                </a:tc>
                <a:tc>
                  <a:txBody>
                    <a:bodyPr/>
                    <a:lstStyle/>
                    <a:p>
                      <a:pPr algn="ctr"/>
                      <a:r>
                        <a:rPr lang="en-GB" sz="1600" b="1" dirty="0" smtClean="0">
                          <a:solidFill>
                            <a:srgbClr val="6D0942"/>
                          </a:solidFill>
                        </a:rPr>
                        <a:t>9.1%</a:t>
                      </a:r>
                      <a:endParaRPr lang="en-GB" sz="1600" b="1" dirty="0">
                        <a:solidFill>
                          <a:srgbClr val="6D0942"/>
                        </a:solidFill>
                      </a:endParaRPr>
                    </a:p>
                  </a:txBody>
                  <a:tcPr/>
                </a:tc>
                <a:extLst>
                  <a:ext uri="{0D108BD9-81ED-4DB2-BD59-A6C34878D82A}">
                    <a16:rowId xmlns:a16="http://schemas.microsoft.com/office/drawing/2014/main" val="10005"/>
                  </a:ext>
                </a:extLst>
              </a:tr>
              <a:tr h="323922">
                <a:tc>
                  <a:txBody>
                    <a:bodyPr/>
                    <a:lstStyle/>
                    <a:p>
                      <a:pPr algn="ctr"/>
                      <a:r>
                        <a:rPr lang="en-GB" sz="1600" b="1" dirty="0" smtClean="0">
                          <a:solidFill>
                            <a:srgbClr val="6D0942"/>
                          </a:solidFill>
                        </a:rPr>
                        <a:t>5</a:t>
                      </a:r>
                      <a:endParaRPr lang="en-GB" sz="1600" b="1" dirty="0">
                        <a:solidFill>
                          <a:srgbClr val="6D0942"/>
                        </a:solidFill>
                      </a:endParaRPr>
                    </a:p>
                  </a:txBody>
                  <a:tcPr/>
                </a:tc>
                <a:tc>
                  <a:txBody>
                    <a:bodyPr/>
                    <a:lstStyle/>
                    <a:p>
                      <a:pPr algn="ctr"/>
                      <a:r>
                        <a:rPr lang="en-GB" sz="1600" b="1" dirty="0" smtClean="0">
                          <a:solidFill>
                            <a:srgbClr val="6D0942"/>
                          </a:solidFill>
                        </a:rPr>
                        <a:t>22.2%</a:t>
                      </a:r>
                      <a:endParaRPr lang="en-GB" sz="1600" b="1" dirty="0">
                        <a:solidFill>
                          <a:srgbClr val="6D0942"/>
                        </a:solidFill>
                      </a:endParaRPr>
                    </a:p>
                  </a:txBody>
                  <a:tcPr/>
                </a:tc>
                <a:tc>
                  <a:txBody>
                    <a:bodyPr/>
                    <a:lstStyle/>
                    <a:p>
                      <a:pPr algn="ctr"/>
                      <a:r>
                        <a:rPr lang="en-GB" sz="1600" b="1" dirty="0" smtClean="0">
                          <a:solidFill>
                            <a:srgbClr val="6D0942"/>
                          </a:solidFill>
                        </a:rPr>
                        <a:t>11.2%</a:t>
                      </a:r>
                      <a:endParaRPr lang="en-GB" sz="1600" b="1" dirty="0">
                        <a:solidFill>
                          <a:srgbClr val="6D0942"/>
                        </a:solidFill>
                      </a:endParaRPr>
                    </a:p>
                  </a:txBody>
                  <a:tcPr/>
                </a:tc>
                <a:extLst>
                  <a:ext uri="{0D108BD9-81ED-4DB2-BD59-A6C34878D82A}">
                    <a16:rowId xmlns:a16="http://schemas.microsoft.com/office/drawing/2014/main" val="10006"/>
                  </a:ext>
                </a:extLst>
              </a:tr>
              <a:tr h="323922">
                <a:tc>
                  <a:txBody>
                    <a:bodyPr/>
                    <a:lstStyle/>
                    <a:p>
                      <a:pPr algn="ctr"/>
                      <a:r>
                        <a:rPr lang="en-GB" sz="1600" b="1" dirty="0" smtClean="0">
                          <a:solidFill>
                            <a:srgbClr val="6D0942"/>
                          </a:solidFill>
                        </a:rPr>
                        <a:t>6</a:t>
                      </a:r>
                      <a:endParaRPr lang="en-GB" sz="1600" b="1" dirty="0">
                        <a:solidFill>
                          <a:srgbClr val="6D0942"/>
                        </a:solidFill>
                      </a:endParaRPr>
                    </a:p>
                  </a:txBody>
                  <a:tcPr/>
                </a:tc>
                <a:tc>
                  <a:txBody>
                    <a:bodyPr/>
                    <a:lstStyle/>
                    <a:p>
                      <a:pPr algn="ctr"/>
                      <a:r>
                        <a:rPr lang="en-GB" sz="1600" b="1" dirty="0" smtClean="0">
                          <a:solidFill>
                            <a:srgbClr val="6D0942"/>
                          </a:solidFill>
                        </a:rPr>
                        <a:t>25.7%</a:t>
                      </a:r>
                      <a:endParaRPr lang="en-GB" sz="1600" b="1" dirty="0">
                        <a:solidFill>
                          <a:srgbClr val="6D0942"/>
                        </a:solidFill>
                      </a:endParaRPr>
                    </a:p>
                  </a:txBody>
                  <a:tcPr/>
                </a:tc>
                <a:tc>
                  <a:txBody>
                    <a:bodyPr/>
                    <a:lstStyle/>
                    <a:p>
                      <a:pPr algn="ctr"/>
                      <a:r>
                        <a:rPr lang="en-GB" sz="1600" b="1" dirty="0" smtClean="0">
                          <a:solidFill>
                            <a:srgbClr val="6D0942"/>
                          </a:solidFill>
                        </a:rPr>
                        <a:t>13.3%</a:t>
                      </a:r>
                      <a:endParaRPr lang="en-GB" sz="1600" b="1" dirty="0">
                        <a:solidFill>
                          <a:srgbClr val="6D0942"/>
                        </a:solidFill>
                      </a:endParaRPr>
                    </a:p>
                  </a:txBody>
                  <a:tcPr/>
                </a:tc>
                <a:extLst>
                  <a:ext uri="{0D108BD9-81ED-4DB2-BD59-A6C34878D82A}">
                    <a16:rowId xmlns:a16="http://schemas.microsoft.com/office/drawing/2014/main" val="10007"/>
                  </a:ext>
                </a:extLst>
              </a:tr>
              <a:tr h="323922">
                <a:tc>
                  <a:txBody>
                    <a:bodyPr/>
                    <a:lstStyle/>
                    <a:p>
                      <a:pPr algn="ctr"/>
                      <a:r>
                        <a:rPr lang="en-GB" sz="1600" b="1" dirty="0" smtClean="0">
                          <a:solidFill>
                            <a:srgbClr val="6D0942"/>
                          </a:solidFill>
                        </a:rPr>
                        <a:t>7</a:t>
                      </a:r>
                      <a:endParaRPr lang="en-GB" sz="1600" b="1" dirty="0">
                        <a:solidFill>
                          <a:srgbClr val="6D0942"/>
                        </a:solidFill>
                      </a:endParaRPr>
                    </a:p>
                  </a:txBody>
                  <a:tcPr/>
                </a:tc>
                <a:tc>
                  <a:txBody>
                    <a:bodyPr/>
                    <a:lstStyle/>
                    <a:p>
                      <a:pPr algn="ctr"/>
                      <a:r>
                        <a:rPr lang="en-GB" sz="1600" b="1" dirty="0" smtClean="0">
                          <a:solidFill>
                            <a:srgbClr val="6D0942"/>
                          </a:solidFill>
                        </a:rPr>
                        <a:t>29.0%</a:t>
                      </a:r>
                      <a:endParaRPr lang="en-GB" sz="1600" b="1" dirty="0">
                        <a:solidFill>
                          <a:srgbClr val="6D0942"/>
                        </a:solidFill>
                      </a:endParaRPr>
                    </a:p>
                  </a:txBody>
                  <a:tcPr/>
                </a:tc>
                <a:tc>
                  <a:txBody>
                    <a:bodyPr/>
                    <a:lstStyle/>
                    <a:p>
                      <a:pPr algn="ctr"/>
                      <a:r>
                        <a:rPr lang="en-GB" sz="1600" b="1" dirty="0" smtClean="0">
                          <a:solidFill>
                            <a:srgbClr val="6D0942"/>
                          </a:solidFill>
                        </a:rPr>
                        <a:t>15.3%</a:t>
                      </a:r>
                      <a:endParaRPr lang="en-GB" sz="1600" b="1" dirty="0">
                        <a:solidFill>
                          <a:srgbClr val="6D0942"/>
                        </a:solidFill>
                      </a:endParaRPr>
                    </a:p>
                  </a:txBody>
                  <a:tcPr/>
                </a:tc>
                <a:extLst>
                  <a:ext uri="{0D108BD9-81ED-4DB2-BD59-A6C34878D82A}">
                    <a16:rowId xmlns:a16="http://schemas.microsoft.com/office/drawing/2014/main" val="10008"/>
                  </a:ext>
                </a:extLst>
              </a:tr>
              <a:tr h="323922">
                <a:tc>
                  <a:txBody>
                    <a:bodyPr/>
                    <a:lstStyle/>
                    <a:p>
                      <a:pPr algn="ctr"/>
                      <a:r>
                        <a:rPr lang="en-GB" sz="1600" b="1" dirty="0" smtClean="0">
                          <a:solidFill>
                            <a:srgbClr val="6D0942"/>
                          </a:solidFill>
                        </a:rPr>
                        <a:t>8</a:t>
                      </a:r>
                      <a:endParaRPr lang="en-GB" sz="1600" b="1" dirty="0">
                        <a:solidFill>
                          <a:srgbClr val="6D0942"/>
                        </a:solidFill>
                      </a:endParaRPr>
                    </a:p>
                  </a:txBody>
                  <a:tcPr/>
                </a:tc>
                <a:tc>
                  <a:txBody>
                    <a:bodyPr/>
                    <a:lstStyle/>
                    <a:p>
                      <a:pPr algn="ctr"/>
                      <a:r>
                        <a:rPr lang="en-GB" sz="1600" b="1" dirty="0" smtClean="0">
                          <a:solidFill>
                            <a:srgbClr val="6D0942"/>
                          </a:solidFill>
                        </a:rPr>
                        <a:t>32.1%</a:t>
                      </a:r>
                      <a:endParaRPr lang="en-GB" sz="1600" b="1" dirty="0">
                        <a:solidFill>
                          <a:srgbClr val="6D0942"/>
                        </a:solidFill>
                      </a:endParaRPr>
                    </a:p>
                  </a:txBody>
                  <a:tcPr/>
                </a:tc>
                <a:tc>
                  <a:txBody>
                    <a:bodyPr/>
                    <a:lstStyle/>
                    <a:p>
                      <a:pPr algn="ctr"/>
                      <a:r>
                        <a:rPr lang="en-GB" sz="1600" b="1" dirty="0" smtClean="0">
                          <a:solidFill>
                            <a:srgbClr val="6D0942"/>
                          </a:solidFill>
                        </a:rPr>
                        <a:t>17.3%</a:t>
                      </a:r>
                      <a:endParaRPr lang="en-GB" sz="1600" b="1" dirty="0">
                        <a:solidFill>
                          <a:srgbClr val="6D0942"/>
                        </a:solidFill>
                      </a:endParaRPr>
                    </a:p>
                  </a:txBody>
                  <a:tcPr/>
                </a:tc>
                <a:extLst>
                  <a:ext uri="{0D108BD9-81ED-4DB2-BD59-A6C34878D82A}">
                    <a16:rowId xmlns:a16="http://schemas.microsoft.com/office/drawing/2014/main" val="10009"/>
                  </a:ext>
                </a:extLst>
              </a:tr>
              <a:tr h="323922">
                <a:tc>
                  <a:txBody>
                    <a:bodyPr/>
                    <a:lstStyle/>
                    <a:p>
                      <a:pPr algn="ctr"/>
                      <a:r>
                        <a:rPr lang="en-GB" sz="1600" b="1" dirty="0" smtClean="0">
                          <a:solidFill>
                            <a:srgbClr val="6D0942"/>
                          </a:solidFill>
                        </a:rPr>
                        <a:t>9</a:t>
                      </a:r>
                      <a:endParaRPr lang="en-GB" sz="1600" b="1" dirty="0">
                        <a:solidFill>
                          <a:srgbClr val="6D0942"/>
                        </a:solidFill>
                      </a:endParaRPr>
                    </a:p>
                  </a:txBody>
                  <a:tcPr/>
                </a:tc>
                <a:tc>
                  <a:txBody>
                    <a:bodyPr/>
                    <a:lstStyle/>
                    <a:p>
                      <a:pPr algn="ctr"/>
                      <a:r>
                        <a:rPr lang="en-GB" sz="1600" b="1" dirty="0" smtClean="0">
                          <a:solidFill>
                            <a:srgbClr val="6D0942"/>
                          </a:solidFill>
                        </a:rPr>
                        <a:t>35.0%</a:t>
                      </a:r>
                      <a:endParaRPr lang="en-GB" sz="1600" b="1" dirty="0">
                        <a:solidFill>
                          <a:srgbClr val="6D0942"/>
                        </a:solidFill>
                      </a:endParaRPr>
                    </a:p>
                  </a:txBody>
                  <a:tcPr/>
                </a:tc>
                <a:tc>
                  <a:txBody>
                    <a:bodyPr/>
                    <a:lstStyle/>
                    <a:p>
                      <a:pPr algn="ctr"/>
                      <a:r>
                        <a:rPr lang="en-GB" sz="1600" b="1" dirty="0" smtClean="0">
                          <a:solidFill>
                            <a:srgbClr val="6D0942"/>
                          </a:solidFill>
                        </a:rPr>
                        <a:t>19.2%</a:t>
                      </a:r>
                      <a:endParaRPr lang="en-GB" sz="1600" b="1" dirty="0">
                        <a:solidFill>
                          <a:srgbClr val="6D0942"/>
                        </a:solidFill>
                      </a:endParaRPr>
                    </a:p>
                  </a:txBody>
                  <a:tcPr/>
                </a:tc>
                <a:extLst>
                  <a:ext uri="{0D108BD9-81ED-4DB2-BD59-A6C34878D82A}">
                    <a16:rowId xmlns:a16="http://schemas.microsoft.com/office/drawing/2014/main" val="10010"/>
                  </a:ext>
                </a:extLst>
              </a:tr>
              <a:tr h="323922">
                <a:tc>
                  <a:txBody>
                    <a:bodyPr/>
                    <a:lstStyle/>
                    <a:p>
                      <a:pPr algn="ctr"/>
                      <a:r>
                        <a:rPr lang="en-GB" sz="1600" b="1" dirty="0" smtClean="0">
                          <a:solidFill>
                            <a:srgbClr val="6D0942"/>
                          </a:solidFill>
                        </a:rPr>
                        <a:t>10</a:t>
                      </a:r>
                      <a:endParaRPr lang="en-GB" sz="1600" b="1" dirty="0">
                        <a:solidFill>
                          <a:srgbClr val="6D0942"/>
                        </a:solidFill>
                      </a:endParaRPr>
                    </a:p>
                  </a:txBody>
                  <a:tcPr/>
                </a:tc>
                <a:tc>
                  <a:txBody>
                    <a:bodyPr/>
                    <a:lstStyle/>
                    <a:p>
                      <a:pPr algn="ctr"/>
                      <a:r>
                        <a:rPr lang="en-GB" sz="1600" b="1" dirty="0" smtClean="0">
                          <a:solidFill>
                            <a:srgbClr val="6D0942"/>
                          </a:solidFill>
                        </a:rPr>
                        <a:t>37.7%</a:t>
                      </a:r>
                      <a:endParaRPr lang="en-GB" sz="1600" b="1" dirty="0">
                        <a:solidFill>
                          <a:srgbClr val="6D0942"/>
                        </a:solidFill>
                      </a:endParaRPr>
                    </a:p>
                  </a:txBody>
                  <a:tcPr/>
                </a:tc>
                <a:tc>
                  <a:txBody>
                    <a:bodyPr/>
                    <a:lstStyle/>
                    <a:p>
                      <a:pPr algn="ctr"/>
                      <a:r>
                        <a:rPr lang="en-GB" sz="1600" b="1" dirty="0" smtClean="0">
                          <a:solidFill>
                            <a:srgbClr val="6D0942"/>
                          </a:solidFill>
                        </a:rPr>
                        <a:t>21.1%</a:t>
                      </a:r>
                      <a:endParaRPr lang="en-GB" sz="1600" b="1" dirty="0">
                        <a:solidFill>
                          <a:srgbClr val="6D0942"/>
                        </a:solidFill>
                      </a:endParaRPr>
                    </a:p>
                  </a:txBody>
                  <a:tcPr/>
                </a:tc>
                <a:extLst>
                  <a:ext uri="{0D108BD9-81ED-4DB2-BD59-A6C34878D82A}">
                    <a16:rowId xmlns:a16="http://schemas.microsoft.com/office/drawing/2014/main" val="10011"/>
                  </a:ext>
                </a:extLst>
              </a:tr>
              <a:tr h="323922">
                <a:tc>
                  <a:txBody>
                    <a:bodyPr/>
                    <a:lstStyle/>
                    <a:p>
                      <a:pPr algn="ctr"/>
                      <a:r>
                        <a:rPr lang="en-GB" sz="1600" b="1" dirty="0" smtClean="0">
                          <a:solidFill>
                            <a:srgbClr val="6D0942"/>
                          </a:solidFill>
                        </a:rPr>
                        <a:t>11</a:t>
                      </a:r>
                      <a:endParaRPr lang="en-GB" sz="1600" b="1" dirty="0">
                        <a:solidFill>
                          <a:srgbClr val="6D0942"/>
                        </a:solidFill>
                      </a:endParaRPr>
                    </a:p>
                  </a:txBody>
                  <a:tcPr/>
                </a:tc>
                <a:tc>
                  <a:txBody>
                    <a:bodyPr/>
                    <a:lstStyle/>
                    <a:p>
                      <a:pPr algn="ctr"/>
                      <a:r>
                        <a:rPr lang="en-GB" sz="1600" b="1" dirty="0" smtClean="0">
                          <a:solidFill>
                            <a:srgbClr val="6D0942"/>
                          </a:solidFill>
                        </a:rPr>
                        <a:t>41.6%</a:t>
                      </a:r>
                      <a:endParaRPr lang="en-GB" sz="1600" b="1" dirty="0">
                        <a:solidFill>
                          <a:srgbClr val="6D0942"/>
                        </a:solidFill>
                      </a:endParaRPr>
                    </a:p>
                  </a:txBody>
                  <a:tcPr/>
                </a:tc>
                <a:tc>
                  <a:txBody>
                    <a:bodyPr/>
                    <a:lstStyle/>
                    <a:p>
                      <a:pPr algn="ctr"/>
                      <a:r>
                        <a:rPr lang="en-GB" sz="1600" b="1" dirty="0" smtClean="0">
                          <a:solidFill>
                            <a:srgbClr val="6D0942"/>
                          </a:solidFill>
                        </a:rPr>
                        <a:t>N/A</a:t>
                      </a:r>
                      <a:endParaRPr lang="en-GB" sz="1600" b="1" dirty="0">
                        <a:solidFill>
                          <a:srgbClr val="6D0942"/>
                        </a:solidFill>
                      </a:endParaRPr>
                    </a:p>
                  </a:txBody>
                  <a:tcPr/>
                </a:tc>
                <a:extLst>
                  <a:ext uri="{0D108BD9-81ED-4DB2-BD59-A6C34878D82A}">
                    <a16:rowId xmlns:a16="http://schemas.microsoft.com/office/drawing/2014/main" val="10012"/>
                  </a:ext>
                </a:extLst>
              </a:tr>
              <a:tr h="323922">
                <a:tc>
                  <a:txBody>
                    <a:bodyPr/>
                    <a:lstStyle/>
                    <a:p>
                      <a:pPr algn="ctr"/>
                      <a:r>
                        <a:rPr lang="en-GB" sz="1600" b="1" dirty="0" smtClean="0">
                          <a:solidFill>
                            <a:srgbClr val="6D0942"/>
                          </a:solidFill>
                        </a:rPr>
                        <a:t>12</a:t>
                      </a:r>
                      <a:endParaRPr lang="en-GB" sz="1600" b="1" dirty="0">
                        <a:solidFill>
                          <a:srgbClr val="6D0942"/>
                        </a:solidFill>
                      </a:endParaRPr>
                    </a:p>
                  </a:txBody>
                  <a:tcPr/>
                </a:tc>
                <a:tc>
                  <a:txBody>
                    <a:bodyPr/>
                    <a:lstStyle/>
                    <a:p>
                      <a:pPr algn="ctr"/>
                      <a:r>
                        <a:rPr lang="en-GB" sz="1600" b="1" dirty="0" smtClean="0">
                          <a:solidFill>
                            <a:srgbClr val="6D0942"/>
                          </a:solidFill>
                        </a:rPr>
                        <a:t>44.0%</a:t>
                      </a:r>
                      <a:endParaRPr lang="en-GB" sz="1600" b="1" dirty="0">
                        <a:solidFill>
                          <a:srgbClr val="6D0942"/>
                        </a:solidFill>
                      </a:endParaRPr>
                    </a:p>
                  </a:txBody>
                  <a:tcPr/>
                </a:tc>
                <a:tc>
                  <a:txBody>
                    <a:bodyPr/>
                    <a:lstStyle/>
                    <a:p>
                      <a:pPr algn="ctr"/>
                      <a:r>
                        <a:rPr lang="en-GB" sz="1600" b="1" dirty="0" smtClean="0">
                          <a:solidFill>
                            <a:srgbClr val="6D0942"/>
                          </a:solidFill>
                        </a:rPr>
                        <a:t>N/A</a:t>
                      </a:r>
                      <a:endParaRPr lang="en-GB" sz="1600" b="1" dirty="0">
                        <a:solidFill>
                          <a:srgbClr val="6D0942"/>
                        </a:solidFill>
                      </a:endParaRPr>
                    </a:p>
                  </a:txBody>
                  <a:tcPr/>
                </a:tc>
                <a:extLst>
                  <a:ext uri="{0D108BD9-81ED-4DB2-BD59-A6C34878D82A}">
                    <a16:rowId xmlns:a16="http://schemas.microsoft.com/office/drawing/2014/main" val="10013"/>
                  </a:ext>
                </a:extLst>
              </a:tr>
              <a:tr h="323922">
                <a:tc>
                  <a:txBody>
                    <a:bodyPr/>
                    <a:lstStyle/>
                    <a:p>
                      <a:pPr algn="ctr"/>
                      <a:r>
                        <a:rPr lang="en-GB" sz="1600" b="1" dirty="0" smtClean="0">
                          <a:solidFill>
                            <a:srgbClr val="6D0942"/>
                          </a:solidFill>
                        </a:rPr>
                        <a:t>13</a:t>
                      </a:r>
                      <a:endParaRPr lang="en-GB" sz="1600" b="1" dirty="0">
                        <a:solidFill>
                          <a:srgbClr val="6D0942"/>
                        </a:solidFill>
                      </a:endParaRPr>
                    </a:p>
                  </a:txBody>
                  <a:tcPr/>
                </a:tc>
                <a:tc>
                  <a:txBody>
                    <a:bodyPr/>
                    <a:lstStyle/>
                    <a:p>
                      <a:pPr algn="ctr"/>
                      <a:r>
                        <a:rPr lang="en-GB" sz="1600" b="1" dirty="0" smtClean="0">
                          <a:solidFill>
                            <a:srgbClr val="6D0942"/>
                          </a:solidFill>
                        </a:rPr>
                        <a:t>46.3%</a:t>
                      </a:r>
                      <a:endParaRPr lang="en-GB" sz="1600" b="1" dirty="0">
                        <a:solidFill>
                          <a:srgbClr val="6D0942"/>
                        </a:solidFill>
                      </a:endParaRPr>
                    </a:p>
                  </a:txBody>
                  <a:tcPr/>
                </a:tc>
                <a:tc>
                  <a:txBody>
                    <a:bodyPr/>
                    <a:lstStyle/>
                    <a:p>
                      <a:pPr algn="ctr"/>
                      <a:r>
                        <a:rPr lang="en-GB" sz="1600" b="1" dirty="0" smtClean="0">
                          <a:solidFill>
                            <a:srgbClr val="6D0942"/>
                          </a:solidFill>
                        </a:rPr>
                        <a:t>N/A</a:t>
                      </a:r>
                      <a:endParaRPr lang="en-GB" sz="1600" b="1" dirty="0">
                        <a:solidFill>
                          <a:srgbClr val="6D0942"/>
                        </a:solidFill>
                      </a:endParaRPr>
                    </a:p>
                  </a:txBody>
                  <a:tcPr/>
                </a:tc>
                <a:extLst>
                  <a:ext uri="{0D108BD9-81ED-4DB2-BD59-A6C34878D82A}">
                    <a16:rowId xmlns:a16="http://schemas.microsoft.com/office/drawing/2014/main" val="10014"/>
                  </a:ext>
                </a:extLst>
              </a:tr>
            </a:tbl>
          </a:graphicData>
        </a:graphic>
      </p:graphicFrame>
      <p:sp>
        <p:nvSpPr>
          <p:cNvPr id="13" name="Content Placeholder 2"/>
          <p:cNvSpPr txBox="1">
            <a:spLocks/>
          </p:cNvSpPr>
          <p:nvPr/>
        </p:nvSpPr>
        <p:spPr>
          <a:xfrm>
            <a:off x="998297" y="6061161"/>
            <a:ext cx="6427517" cy="9114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GB" dirty="0"/>
          </a:p>
        </p:txBody>
      </p:sp>
    </p:spTree>
    <p:extLst>
      <p:ext uri="{BB962C8B-B14F-4D97-AF65-F5344CB8AC3E}">
        <p14:creationId xmlns:p14="http://schemas.microsoft.com/office/powerpoint/2010/main" val="3735381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839</TotalTime>
  <Words>3682</Words>
  <Application>Microsoft Office PowerPoint</Application>
  <PresentationFormat>Widescreen</PresentationFormat>
  <Paragraphs>522</Paragraphs>
  <Slides>44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Times New Roman</vt:lpstr>
      <vt:lpstr>Trebuchet MS</vt:lpstr>
      <vt:lpstr>Wingdings 3</vt:lpstr>
      <vt:lpstr>Facet</vt:lpstr>
      <vt:lpstr>LGPS PRE-RETIREMENT COURSE</vt:lpstr>
      <vt:lpstr>Local Government Pension Scheme</vt:lpstr>
      <vt:lpstr>Local Government Pension Scheme (LGPS)</vt:lpstr>
      <vt:lpstr>Contributions</vt:lpstr>
      <vt:lpstr>Contribution Bandings</vt:lpstr>
      <vt:lpstr>Life after work - Video</vt:lpstr>
      <vt:lpstr>Taking Your Pension</vt:lpstr>
      <vt:lpstr>What Is My Normal Pension Age?</vt:lpstr>
      <vt:lpstr>Early Retirement Reductions</vt:lpstr>
      <vt:lpstr>Late Retirement</vt:lpstr>
      <vt:lpstr>Flexible Retirement</vt:lpstr>
      <vt:lpstr>Ill Health Retirement </vt:lpstr>
      <vt:lpstr>The Rule of 85</vt:lpstr>
      <vt:lpstr>The Rule of 85</vt:lpstr>
      <vt:lpstr>Pension Calculation</vt:lpstr>
      <vt:lpstr>Working Part Time (Final Salary Scheme)</vt:lpstr>
      <vt:lpstr>Working Part Time (Final Salary Scheme)</vt:lpstr>
      <vt:lpstr>Pensionable Pay</vt:lpstr>
      <vt:lpstr>What’s included in ‘Pensionable Pay’?</vt:lpstr>
      <vt:lpstr>What’s NOT included in ‘Pensionable Pay’?</vt:lpstr>
      <vt:lpstr>Example – How the pension is worked out</vt:lpstr>
      <vt:lpstr>Example – How the pension is worked out</vt:lpstr>
      <vt:lpstr>Example – How the pension is worked out</vt:lpstr>
      <vt:lpstr>Example – How the pension is worked out</vt:lpstr>
      <vt:lpstr>Can I Convert Pension For Tax Free Lump Sum?</vt:lpstr>
      <vt:lpstr>Leaving Before Retirement </vt:lpstr>
      <vt:lpstr>Salary Sacrifice</vt:lpstr>
      <vt:lpstr>Improving Your Pension</vt:lpstr>
      <vt:lpstr>Additional Voluntary Contributions (AVCs)</vt:lpstr>
      <vt:lpstr>Additional Voluntary Contributions (AVCs)</vt:lpstr>
      <vt:lpstr>Additional Pension Contributions (APCs)</vt:lpstr>
      <vt:lpstr>Tax Reforms on Allowances</vt:lpstr>
      <vt:lpstr>Protection for you and your family - Video</vt:lpstr>
      <vt:lpstr>Death Benefits</vt:lpstr>
      <vt:lpstr>Death Benefits</vt:lpstr>
      <vt:lpstr>Dependants Benefits</vt:lpstr>
      <vt:lpstr>Cohabiting Partner’s Pension -Eligibility Criteria</vt:lpstr>
      <vt:lpstr>Retirement Process</vt:lpstr>
      <vt:lpstr>Annual Benefit Statements</vt:lpstr>
      <vt:lpstr>Member Self Service</vt:lpstr>
      <vt:lpstr>PowerPoint Presentation</vt:lpstr>
      <vt:lpstr>After Retirement</vt:lpstr>
      <vt:lpstr>PowerPoint Presentation</vt:lpstr>
      <vt:lpstr>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PRE-RETIREMENT COURSE</dc:title>
  <dc:creator>Joanne Berry</dc:creator>
  <cp:lastModifiedBy>Jones Glesni Gwilym (CYLLID)</cp:lastModifiedBy>
  <cp:revision>88</cp:revision>
  <dcterms:created xsi:type="dcterms:W3CDTF">2020-03-04T16:53:51Z</dcterms:created>
  <dcterms:modified xsi:type="dcterms:W3CDTF">2020-03-12T10:56:22Z</dcterms:modified>
</cp:coreProperties>
</file>